
<file path=[Content_Types].xml><?xml version="1.0" encoding="utf-8"?>
<Types xmlns="http://schemas.openxmlformats.org/package/2006/content-types">
  <Default Extension="bin" ContentType="application/vnd.openxmlformats-officedocument.oleObject"/>
  <Default Extension="docx" ContentType="application/vnd.openxmlformats-officedocument.wordprocessingml.document"/>
  <Default Extension="emf" ContentType="image/x-emf"/>
  <Default Extension="gif" ContentType="image/gif"/>
  <Default Extension="jpeg" ContentType="image/jpeg"/>
  <Default Extension="png" ContentType="image/png"/>
  <Default Extension="rels" ContentType="application/vnd.openxmlformats-package.relationships+xml"/>
  <Default Extension="vml" ContentType="application/vnd.openxmlformats-officedocument.vmlDrawi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72" r:id="rId2"/>
    <p:sldId id="275" r:id="rId3"/>
    <p:sldId id="276" r:id="rId4"/>
    <p:sldId id="340" r:id="rId5"/>
    <p:sldId id="341" r:id="rId6"/>
    <p:sldId id="345" r:id="rId7"/>
    <p:sldId id="342" r:id="rId8"/>
    <p:sldId id="343" r:id="rId9"/>
    <p:sldId id="344" r:id="rId10"/>
    <p:sldId id="347" r:id="rId11"/>
    <p:sldId id="394" r:id="rId12"/>
    <p:sldId id="393" r:id="rId13"/>
    <p:sldId id="339" r:id="rId14"/>
    <p:sldId id="414" r:id="rId15"/>
    <p:sldId id="348" r:id="rId16"/>
    <p:sldId id="364" r:id="rId17"/>
    <p:sldId id="365" r:id="rId18"/>
    <p:sldId id="366" r:id="rId19"/>
    <p:sldId id="367" r:id="rId20"/>
    <p:sldId id="368" r:id="rId21"/>
    <p:sldId id="369" r:id="rId22"/>
    <p:sldId id="370" r:id="rId23"/>
    <p:sldId id="372" r:id="rId24"/>
    <p:sldId id="425" r:id="rId25"/>
    <p:sldId id="373" r:id="rId26"/>
    <p:sldId id="374" r:id="rId27"/>
    <p:sldId id="419" r:id="rId28"/>
    <p:sldId id="375" r:id="rId29"/>
    <p:sldId id="426" r:id="rId30"/>
    <p:sldId id="420" r:id="rId31"/>
    <p:sldId id="421" r:id="rId32"/>
    <p:sldId id="423" r:id="rId33"/>
    <p:sldId id="424" r:id="rId34"/>
    <p:sldId id="376" r:id="rId35"/>
    <p:sldId id="377" r:id="rId36"/>
    <p:sldId id="378" r:id="rId37"/>
    <p:sldId id="379" r:id="rId38"/>
    <p:sldId id="380" r:id="rId39"/>
    <p:sldId id="382" r:id="rId40"/>
    <p:sldId id="383" r:id="rId41"/>
    <p:sldId id="386" r:id="rId42"/>
    <p:sldId id="381" r:id="rId43"/>
    <p:sldId id="387" r:id="rId44"/>
    <p:sldId id="388" r:id="rId45"/>
    <p:sldId id="389" r:id="rId46"/>
    <p:sldId id="385" r:id="rId47"/>
    <p:sldId id="427" r:id="rId48"/>
    <p:sldId id="415" r:id="rId49"/>
    <p:sldId id="416" r:id="rId50"/>
    <p:sldId id="428" r:id="rId51"/>
    <p:sldId id="395" r:id="rId52"/>
    <p:sldId id="396" r:id="rId53"/>
    <p:sldId id="391" r:id="rId54"/>
    <p:sldId id="397" r:id="rId55"/>
    <p:sldId id="398" r:id="rId56"/>
    <p:sldId id="399" r:id="rId57"/>
    <p:sldId id="401" r:id="rId58"/>
    <p:sldId id="402" r:id="rId59"/>
    <p:sldId id="403" r:id="rId60"/>
    <p:sldId id="405" r:id="rId61"/>
    <p:sldId id="400" r:id="rId62"/>
    <p:sldId id="406" r:id="rId63"/>
    <p:sldId id="437" r:id="rId64"/>
    <p:sldId id="407" r:id="rId65"/>
    <p:sldId id="408" r:id="rId66"/>
    <p:sldId id="410" r:id="rId67"/>
    <p:sldId id="412" r:id="rId68"/>
    <p:sldId id="411" r:id="rId69"/>
    <p:sldId id="417" r:id="rId70"/>
    <p:sldId id="413" r:id="rId71"/>
    <p:sldId id="346" r:id="rId72"/>
    <p:sldId id="352" r:id="rId73"/>
    <p:sldId id="350" r:id="rId74"/>
    <p:sldId id="355" r:id="rId75"/>
    <p:sldId id="431" r:id="rId76"/>
    <p:sldId id="429" r:id="rId77"/>
    <p:sldId id="360" r:id="rId78"/>
    <p:sldId id="357" r:id="rId79"/>
    <p:sldId id="356" r:id="rId80"/>
    <p:sldId id="359" r:id="rId81"/>
    <p:sldId id="435" r:id="rId82"/>
    <p:sldId id="361" r:id="rId83"/>
    <p:sldId id="362" r:id="rId84"/>
    <p:sldId id="434" r:id="rId85"/>
    <p:sldId id="433" r:id="rId86"/>
    <p:sldId id="445" r:id="rId87"/>
    <p:sldId id="351" r:id="rId88"/>
    <p:sldId id="354" r:id="rId89"/>
    <p:sldId id="444" r:id="rId90"/>
    <p:sldId id="440" r:id="rId91"/>
    <p:sldId id="430" r:id="rId92"/>
    <p:sldId id="438" r:id="rId93"/>
    <p:sldId id="441" r:id="rId94"/>
    <p:sldId id="442" r:id="rId95"/>
    <p:sldId id="443" r:id="rId96"/>
    <p:sldId id="439" r:id="rId9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OUHDID, Zouhair (ext)" initials="OZ(" lastIdx="2" clrIdx="0">
    <p:extLst>
      <p:ext uri="{19B8F6BF-5375-455C-9EA6-DF929625EA0E}">
        <p15:presenceInfo xmlns:p15="http://schemas.microsoft.com/office/powerpoint/2012/main" userId="S::zouhair.ouhdid.external@atos.net::0309be93-e00d-4b83-b6f9-74ec9e6451b7"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26A6D1"/>
    <a:srgbClr val="EF3078"/>
    <a:srgbClr val="3B5998"/>
    <a:srgbClr val="F4F3F4"/>
    <a:srgbClr val="FAFAFA"/>
    <a:srgbClr val="F3F2F3"/>
    <a:srgbClr val="EDECED"/>
    <a:srgbClr val="EFEFF0"/>
    <a:srgbClr val="F2F1F2"/>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794" autoAdjust="0"/>
    <p:restoredTop sz="94660"/>
  </p:normalViewPr>
  <p:slideViewPr>
    <p:cSldViewPr snapToGrid="0">
      <p:cViewPr varScale="1">
        <p:scale>
          <a:sx n="68" d="100"/>
          <a:sy n="68" d="100"/>
        </p:scale>
        <p:origin x="702" y="6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97" Type="http://schemas.openxmlformats.org/officeDocument/2006/relationships/slide" Target="slides/slide9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commentAuthors" Target="commentAuthor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presProps" Target="presProps.xml"/><Relationship Id="rId10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6.e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image" Target="../media/image32.emf"/><Relationship Id="rId1" Type="http://schemas.openxmlformats.org/officeDocument/2006/relationships/image" Target="../media/image31.emf"/><Relationship Id="rId4" Type="http://schemas.openxmlformats.org/officeDocument/2006/relationships/image" Target="../media/image34.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8.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77.e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98B03F-EB71-410D-A9C3-2D2AC60C843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E77EC6C-FF8E-4AAE-B6E8-226BD551F7F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B6A6717-B0C0-44C1-A7AA-8C117B3E922B}"/>
              </a:ext>
            </a:extLst>
          </p:cNvPr>
          <p:cNvSpPr>
            <a:spLocks noGrp="1"/>
          </p:cNvSpPr>
          <p:nvPr>
            <p:ph type="dt" sz="half" idx="10"/>
          </p:nvPr>
        </p:nvSpPr>
        <p:spPr/>
        <p:txBody>
          <a:bodyPr/>
          <a:lstStyle/>
          <a:p>
            <a:fld id="{4630115F-65E7-4948-BBBD-A84F05213A84}" type="datetimeFigureOut">
              <a:rPr lang="en-US" smtClean="0"/>
              <a:pPr/>
              <a:t>04/16/2020</a:t>
            </a:fld>
            <a:endParaRPr lang="en-US"/>
          </a:p>
        </p:txBody>
      </p:sp>
      <p:sp>
        <p:nvSpPr>
          <p:cNvPr id="5" name="Footer Placeholder 4">
            <a:extLst>
              <a:ext uri="{FF2B5EF4-FFF2-40B4-BE49-F238E27FC236}">
                <a16:creationId xmlns:a16="http://schemas.microsoft.com/office/drawing/2014/main" id="{8ECE5E5D-80C9-46B8-B697-9A54A575C76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85041BB-7A72-43E2-9893-1FF9F3694FD1}"/>
              </a:ext>
            </a:extLst>
          </p:cNvPr>
          <p:cNvSpPr>
            <a:spLocks noGrp="1"/>
          </p:cNvSpPr>
          <p:nvPr>
            <p:ph type="sldNum" sz="quarter" idx="12"/>
          </p:nvPr>
        </p:nvSpPr>
        <p:spPr/>
        <p:txBody>
          <a:bodyPr/>
          <a:lstStyle/>
          <a:p>
            <a:fld id="{D601DDA6-1DBC-4F4A-8EE5-258398DC1DCD}" type="slidenum">
              <a:rPr lang="en-US" smtClean="0"/>
              <a:pPr/>
              <a:t>‹#›</a:t>
            </a:fld>
            <a:endParaRPr lang="en-US"/>
          </a:p>
        </p:txBody>
      </p:sp>
    </p:spTree>
    <p:extLst>
      <p:ext uri="{BB962C8B-B14F-4D97-AF65-F5344CB8AC3E}">
        <p14:creationId xmlns:p14="http://schemas.microsoft.com/office/powerpoint/2010/main" val="39313862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E6CB62-DE42-49E8-BA74-67778CC92EE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B6D53F0-4002-468C-A76A-D5B2444BF62E}"/>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E949F17-23EF-4437-9DAC-2E8D15EF1986}"/>
              </a:ext>
            </a:extLst>
          </p:cNvPr>
          <p:cNvSpPr>
            <a:spLocks noGrp="1"/>
          </p:cNvSpPr>
          <p:nvPr>
            <p:ph type="dt" sz="half" idx="10"/>
          </p:nvPr>
        </p:nvSpPr>
        <p:spPr/>
        <p:txBody>
          <a:bodyPr/>
          <a:lstStyle/>
          <a:p>
            <a:fld id="{4630115F-65E7-4948-BBBD-A84F05213A84}" type="datetimeFigureOut">
              <a:rPr lang="en-US" smtClean="0"/>
              <a:pPr/>
              <a:t>04/16/2020</a:t>
            </a:fld>
            <a:endParaRPr lang="en-US"/>
          </a:p>
        </p:txBody>
      </p:sp>
      <p:sp>
        <p:nvSpPr>
          <p:cNvPr id="5" name="Footer Placeholder 4">
            <a:extLst>
              <a:ext uri="{FF2B5EF4-FFF2-40B4-BE49-F238E27FC236}">
                <a16:creationId xmlns:a16="http://schemas.microsoft.com/office/drawing/2014/main" id="{D723A19B-6D9A-433C-B5EF-B8E2C7921F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D71ADC-190F-451D-9E92-EC6F2D559A07}"/>
              </a:ext>
            </a:extLst>
          </p:cNvPr>
          <p:cNvSpPr>
            <a:spLocks noGrp="1"/>
          </p:cNvSpPr>
          <p:nvPr>
            <p:ph type="sldNum" sz="quarter" idx="12"/>
          </p:nvPr>
        </p:nvSpPr>
        <p:spPr/>
        <p:txBody>
          <a:bodyPr/>
          <a:lstStyle/>
          <a:p>
            <a:fld id="{D601DDA6-1DBC-4F4A-8EE5-258398DC1DCD}" type="slidenum">
              <a:rPr lang="en-US" smtClean="0"/>
              <a:pPr/>
              <a:t>‹#›</a:t>
            </a:fld>
            <a:endParaRPr lang="en-US"/>
          </a:p>
        </p:txBody>
      </p:sp>
    </p:spTree>
    <p:extLst>
      <p:ext uri="{BB962C8B-B14F-4D97-AF65-F5344CB8AC3E}">
        <p14:creationId xmlns:p14="http://schemas.microsoft.com/office/powerpoint/2010/main" val="17909211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5051EC9-B24C-4BC9-82E4-0B3B7C3CE55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CB198D9-BA81-4EAE-AFB9-D4959FA4F468}"/>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9EE91E6-EDA5-4866-AE21-838EE23C096D}"/>
              </a:ext>
            </a:extLst>
          </p:cNvPr>
          <p:cNvSpPr>
            <a:spLocks noGrp="1"/>
          </p:cNvSpPr>
          <p:nvPr>
            <p:ph type="dt" sz="half" idx="10"/>
          </p:nvPr>
        </p:nvSpPr>
        <p:spPr/>
        <p:txBody>
          <a:bodyPr/>
          <a:lstStyle/>
          <a:p>
            <a:fld id="{4630115F-65E7-4948-BBBD-A84F05213A84}" type="datetimeFigureOut">
              <a:rPr lang="en-US" smtClean="0"/>
              <a:pPr/>
              <a:t>04/16/2020</a:t>
            </a:fld>
            <a:endParaRPr lang="en-US"/>
          </a:p>
        </p:txBody>
      </p:sp>
      <p:sp>
        <p:nvSpPr>
          <p:cNvPr id="5" name="Footer Placeholder 4">
            <a:extLst>
              <a:ext uri="{FF2B5EF4-FFF2-40B4-BE49-F238E27FC236}">
                <a16:creationId xmlns:a16="http://schemas.microsoft.com/office/drawing/2014/main" id="{DCC1A2FF-A882-4128-94DB-655A820AEA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A3BF748-DD2E-44B3-8F36-441D6726E5A7}"/>
              </a:ext>
            </a:extLst>
          </p:cNvPr>
          <p:cNvSpPr>
            <a:spLocks noGrp="1"/>
          </p:cNvSpPr>
          <p:nvPr>
            <p:ph type="sldNum" sz="quarter" idx="12"/>
          </p:nvPr>
        </p:nvSpPr>
        <p:spPr/>
        <p:txBody>
          <a:bodyPr/>
          <a:lstStyle/>
          <a:p>
            <a:fld id="{D601DDA6-1DBC-4F4A-8EE5-258398DC1DCD}" type="slidenum">
              <a:rPr lang="en-US" smtClean="0"/>
              <a:pPr/>
              <a:t>‹#›</a:t>
            </a:fld>
            <a:endParaRPr lang="en-US"/>
          </a:p>
        </p:txBody>
      </p:sp>
    </p:spTree>
    <p:extLst>
      <p:ext uri="{BB962C8B-B14F-4D97-AF65-F5344CB8AC3E}">
        <p14:creationId xmlns:p14="http://schemas.microsoft.com/office/powerpoint/2010/main" val="21281321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9B5551-51AF-4DDB-B83F-67EF2048437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68FF0E7-6F29-41A1-9A79-467FE0B8607F}"/>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1B19DA6-7E4C-4D81-87A3-3E9AB00DCA9D}"/>
              </a:ext>
            </a:extLst>
          </p:cNvPr>
          <p:cNvSpPr>
            <a:spLocks noGrp="1"/>
          </p:cNvSpPr>
          <p:nvPr>
            <p:ph type="dt" sz="half" idx="10"/>
          </p:nvPr>
        </p:nvSpPr>
        <p:spPr/>
        <p:txBody>
          <a:bodyPr/>
          <a:lstStyle/>
          <a:p>
            <a:fld id="{4630115F-65E7-4948-BBBD-A84F05213A84}" type="datetimeFigureOut">
              <a:rPr lang="en-US" smtClean="0"/>
              <a:pPr/>
              <a:t>04/16/2020</a:t>
            </a:fld>
            <a:endParaRPr lang="en-US"/>
          </a:p>
        </p:txBody>
      </p:sp>
      <p:sp>
        <p:nvSpPr>
          <p:cNvPr id="5" name="Footer Placeholder 4">
            <a:extLst>
              <a:ext uri="{FF2B5EF4-FFF2-40B4-BE49-F238E27FC236}">
                <a16:creationId xmlns:a16="http://schemas.microsoft.com/office/drawing/2014/main" id="{285352FA-B019-45A0-B5B3-429DA0C7A0C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A7ABD4C-CCFF-4EA8-B0D9-78E1EE447A8E}"/>
              </a:ext>
            </a:extLst>
          </p:cNvPr>
          <p:cNvSpPr>
            <a:spLocks noGrp="1"/>
          </p:cNvSpPr>
          <p:nvPr>
            <p:ph type="sldNum" sz="quarter" idx="12"/>
          </p:nvPr>
        </p:nvSpPr>
        <p:spPr/>
        <p:txBody>
          <a:bodyPr/>
          <a:lstStyle/>
          <a:p>
            <a:fld id="{D601DDA6-1DBC-4F4A-8EE5-258398DC1DCD}" type="slidenum">
              <a:rPr lang="en-US" smtClean="0"/>
              <a:pPr/>
              <a:t>‹#›</a:t>
            </a:fld>
            <a:endParaRPr lang="en-US"/>
          </a:p>
        </p:txBody>
      </p:sp>
    </p:spTree>
    <p:extLst>
      <p:ext uri="{BB962C8B-B14F-4D97-AF65-F5344CB8AC3E}">
        <p14:creationId xmlns:p14="http://schemas.microsoft.com/office/powerpoint/2010/main" val="42579584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886797-CD77-463D-B20B-E31409F4302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173734E-B29A-41DF-966C-F6F9807EC3E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F37AC8D4-16DF-418A-B561-315CFB7D198A}"/>
              </a:ext>
            </a:extLst>
          </p:cNvPr>
          <p:cNvSpPr>
            <a:spLocks noGrp="1"/>
          </p:cNvSpPr>
          <p:nvPr>
            <p:ph type="dt" sz="half" idx="10"/>
          </p:nvPr>
        </p:nvSpPr>
        <p:spPr/>
        <p:txBody>
          <a:bodyPr/>
          <a:lstStyle/>
          <a:p>
            <a:fld id="{4630115F-65E7-4948-BBBD-A84F05213A84}" type="datetimeFigureOut">
              <a:rPr lang="en-US" smtClean="0"/>
              <a:pPr/>
              <a:t>04/16/2020</a:t>
            </a:fld>
            <a:endParaRPr lang="en-US"/>
          </a:p>
        </p:txBody>
      </p:sp>
      <p:sp>
        <p:nvSpPr>
          <p:cNvPr id="5" name="Footer Placeholder 4">
            <a:extLst>
              <a:ext uri="{FF2B5EF4-FFF2-40B4-BE49-F238E27FC236}">
                <a16:creationId xmlns:a16="http://schemas.microsoft.com/office/drawing/2014/main" id="{B8ED482F-CD8A-417A-9180-C3CB13EB54A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88BC6B-2238-4F42-8A20-2BBF6D86A4F2}"/>
              </a:ext>
            </a:extLst>
          </p:cNvPr>
          <p:cNvSpPr>
            <a:spLocks noGrp="1"/>
          </p:cNvSpPr>
          <p:nvPr>
            <p:ph type="sldNum" sz="quarter" idx="12"/>
          </p:nvPr>
        </p:nvSpPr>
        <p:spPr/>
        <p:txBody>
          <a:bodyPr/>
          <a:lstStyle/>
          <a:p>
            <a:fld id="{D601DDA6-1DBC-4F4A-8EE5-258398DC1DCD}" type="slidenum">
              <a:rPr lang="en-US" smtClean="0"/>
              <a:pPr/>
              <a:t>‹#›</a:t>
            </a:fld>
            <a:endParaRPr lang="en-US"/>
          </a:p>
        </p:txBody>
      </p:sp>
    </p:spTree>
    <p:extLst>
      <p:ext uri="{BB962C8B-B14F-4D97-AF65-F5344CB8AC3E}">
        <p14:creationId xmlns:p14="http://schemas.microsoft.com/office/powerpoint/2010/main" val="23357125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2E1D6-8F5E-4D5E-8590-DDF4F314B39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49BD5BF-F646-45A0-9D45-839B57ECDE79}"/>
              </a:ext>
            </a:extLst>
          </p:cNvPr>
          <p:cNvSpPr>
            <a:spLocks noGrp="1"/>
          </p:cNvSpPr>
          <p:nvPr>
            <p:ph sz="half" idx="1"/>
          </p:nvPr>
        </p:nvSpPr>
        <p:spPr>
          <a:xfrm>
            <a:off x="838200" y="1825625"/>
            <a:ext cx="5181600" cy="4351338"/>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DC1CB740-2940-49DF-A4ED-1A3FCD5512CD}"/>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4705D94-BE73-455C-9FC9-0E9D94662234}"/>
              </a:ext>
            </a:extLst>
          </p:cNvPr>
          <p:cNvSpPr>
            <a:spLocks noGrp="1"/>
          </p:cNvSpPr>
          <p:nvPr>
            <p:ph type="dt" sz="half" idx="10"/>
          </p:nvPr>
        </p:nvSpPr>
        <p:spPr/>
        <p:txBody>
          <a:bodyPr/>
          <a:lstStyle/>
          <a:p>
            <a:fld id="{4630115F-65E7-4948-BBBD-A84F05213A84}" type="datetimeFigureOut">
              <a:rPr lang="en-US" smtClean="0"/>
              <a:pPr/>
              <a:t>04/16/2020</a:t>
            </a:fld>
            <a:endParaRPr lang="en-US"/>
          </a:p>
        </p:txBody>
      </p:sp>
      <p:sp>
        <p:nvSpPr>
          <p:cNvPr id="6" name="Footer Placeholder 5">
            <a:extLst>
              <a:ext uri="{FF2B5EF4-FFF2-40B4-BE49-F238E27FC236}">
                <a16:creationId xmlns:a16="http://schemas.microsoft.com/office/drawing/2014/main" id="{88A971C2-0268-4127-8441-E825F0BC079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0F998E0-5F09-4DB4-8AF6-93C73343311B}"/>
              </a:ext>
            </a:extLst>
          </p:cNvPr>
          <p:cNvSpPr>
            <a:spLocks noGrp="1"/>
          </p:cNvSpPr>
          <p:nvPr>
            <p:ph type="sldNum" sz="quarter" idx="12"/>
          </p:nvPr>
        </p:nvSpPr>
        <p:spPr/>
        <p:txBody>
          <a:bodyPr/>
          <a:lstStyle/>
          <a:p>
            <a:fld id="{D601DDA6-1DBC-4F4A-8EE5-258398DC1DCD}" type="slidenum">
              <a:rPr lang="en-US" smtClean="0"/>
              <a:pPr/>
              <a:t>‹#›</a:t>
            </a:fld>
            <a:endParaRPr lang="en-US"/>
          </a:p>
        </p:txBody>
      </p:sp>
    </p:spTree>
    <p:extLst>
      <p:ext uri="{BB962C8B-B14F-4D97-AF65-F5344CB8AC3E}">
        <p14:creationId xmlns:p14="http://schemas.microsoft.com/office/powerpoint/2010/main" val="18856761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2542A6-5CDE-4103-878C-3FD05FDC818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4FB54EB-FD62-4AD1-A7BA-94BF3A00ADD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7D17967F-F563-4822-B8C7-F9531DF5B047}"/>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CA9A81E-D741-4C20-AF41-834F0764ED4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16AE94A0-45ED-473B-A985-354EA7DDFEC6}"/>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D646A99-4B06-40C6-BC1F-6DCF5051CE3B}"/>
              </a:ext>
            </a:extLst>
          </p:cNvPr>
          <p:cNvSpPr>
            <a:spLocks noGrp="1"/>
          </p:cNvSpPr>
          <p:nvPr>
            <p:ph type="dt" sz="half" idx="10"/>
          </p:nvPr>
        </p:nvSpPr>
        <p:spPr/>
        <p:txBody>
          <a:bodyPr/>
          <a:lstStyle/>
          <a:p>
            <a:fld id="{4630115F-65E7-4948-BBBD-A84F05213A84}" type="datetimeFigureOut">
              <a:rPr lang="en-US" smtClean="0"/>
              <a:pPr/>
              <a:t>04/16/2020</a:t>
            </a:fld>
            <a:endParaRPr lang="en-US"/>
          </a:p>
        </p:txBody>
      </p:sp>
      <p:sp>
        <p:nvSpPr>
          <p:cNvPr id="8" name="Footer Placeholder 7">
            <a:extLst>
              <a:ext uri="{FF2B5EF4-FFF2-40B4-BE49-F238E27FC236}">
                <a16:creationId xmlns:a16="http://schemas.microsoft.com/office/drawing/2014/main" id="{5F149601-28C7-46D3-98E9-C01731F34E2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0211C91-D0F4-43AB-A65B-B3A4A6CC3951}"/>
              </a:ext>
            </a:extLst>
          </p:cNvPr>
          <p:cNvSpPr>
            <a:spLocks noGrp="1"/>
          </p:cNvSpPr>
          <p:nvPr>
            <p:ph type="sldNum" sz="quarter" idx="12"/>
          </p:nvPr>
        </p:nvSpPr>
        <p:spPr/>
        <p:txBody>
          <a:bodyPr/>
          <a:lstStyle/>
          <a:p>
            <a:fld id="{D601DDA6-1DBC-4F4A-8EE5-258398DC1DCD}" type="slidenum">
              <a:rPr lang="en-US" smtClean="0"/>
              <a:pPr/>
              <a:t>‹#›</a:t>
            </a:fld>
            <a:endParaRPr lang="en-US"/>
          </a:p>
        </p:txBody>
      </p:sp>
    </p:spTree>
    <p:extLst>
      <p:ext uri="{BB962C8B-B14F-4D97-AF65-F5344CB8AC3E}">
        <p14:creationId xmlns:p14="http://schemas.microsoft.com/office/powerpoint/2010/main" val="29485438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7DC96D-9259-4193-AA29-9C555513A55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4399C55-D785-4815-844F-10552A8B0A52}"/>
              </a:ext>
            </a:extLst>
          </p:cNvPr>
          <p:cNvSpPr>
            <a:spLocks noGrp="1"/>
          </p:cNvSpPr>
          <p:nvPr>
            <p:ph type="dt" sz="half" idx="10"/>
          </p:nvPr>
        </p:nvSpPr>
        <p:spPr/>
        <p:txBody>
          <a:bodyPr/>
          <a:lstStyle/>
          <a:p>
            <a:fld id="{4630115F-65E7-4948-BBBD-A84F05213A84}" type="datetimeFigureOut">
              <a:rPr lang="en-US" smtClean="0"/>
              <a:pPr/>
              <a:t>04/16/2020</a:t>
            </a:fld>
            <a:endParaRPr lang="en-US"/>
          </a:p>
        </p:txBody>
      </p:sp>
      <p:sp>
        <p:nvSpPr>
          <p:cNvPr id="4" name="Footer Placeholder 3">
            <a:extLst>
              <a:ext uri="{FF2B5EF4-FFF2-40B4-BE49-F238E27FC236}">
                <a16:creationId xmlns:a16="http://schemas.microsoft.com/office/drawing/2014/main" id="{9F5A0546-62B4-4A71-945D-0CDDF00BE02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4D1FA51-7F1E-4675-A594-ED6AE654CFEE}"/>
              </a:ext>
            </a:extLst>
          </p:cNvPr>
          <p:cNvSpPr>
            <a:spLocks noGrp="1"/>
          </p:cNvSpPr>
          <p:nvPr>
            <p:ph type="sldNum" sz="quarter" idx="12"/>
          </p:nvPr>
        </p:nvSpPr>
        <p:spPr/>
        <p:txBody>
          <a:bodyPr/>
          <a:lstStyle/>
          <a:p>
            <a:fld id="{D601DDA6-1DBC-4F4A-8EE5-258398DC1DCD}" type="slidenum">
              <a:rPr lang="en-US" smtClean="0"/>
              <a:pPr/>
              <a:t>‹#›</a:t>
            </a:fld>
            <a:endParaRPr lang="en-US"/>
          </a:p>
        </p:txBody>
      </p:sp>
    </p:spTree>
    <p:extLst>
      <p:ext uri="{BB962C8B-B14F-4D97-AF65-F5344CB8AC3E}">
        <p14:creationId xmlns:p14="http://schemas.microsoft.com/office/powerpoint/2010/main" val="11232589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064601B-CDAA-417C-896A-3EBBF83595CB}"/>
              </a:ext>
            </a:extLst>
          </p:cNvPr>
          <p:cNvSpPr>
            <a:spLocks noGrp="1"/>
          </p:cNvSpPr>
          <p:nvPr>
            <p:ph type="dt" sz="half" idx="10"/>
          </p:nvPr>
        </p:nvSpPr>
        <p:spPr/>
        <p:txBody>
          <a:bodyPr/>
          <a:lstStyle/>
          <a:p>
            <a:fld id="{4630115F-65E7-4948-BBBD-A84F05213A84}" type="datetimeFigureOut">
              <a:rPr lang="en-US" smtClean="0"/>
              <a:pPr/>
              <a:t>04/16/2020</a:t>
            </a:fld>
            <a:endParaRPr lang="en-US"/>
          </a:p>
        </p:txBody>
      </p:sp>
      <p:sp>
        <p:nvSpPr>
          <p:cNvPr id="3" name="Footer Placeholder 2">
            <a:extLst>
              <a:ext uri="{FF2B5EF4-FFF2-40B4-BE49-F238E27FC236}">
                <a16:creationId xmlns:a16="http://schemas.microsoft.com/office/drawing/2014/main" id="{1291B993-D7C5-4B2F-978A-53C1EAAC53B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FAB1606-B9AC-4E4C-BDB5-EFB17BF6D109}"/>
              </a:ext>
            </a:extLst>
          </p:cNvPr>
          <p:cNvSpPr>
            <a:spLocks noGrp="1"/>
          </p:cNvSpPr>
          <p:nvPr>
            <p:ph type="sldNum" sz="quarter" idx="12"/>
          </p:nvPr>
        </p:nvSpPr>
        <p:spPr/>
        <p:txBody>
          <a:bodyPr/>
          <a:lstStyle/>
          <a:p>
            <a:fld id="{D601DDA6-1DBC-4F4A-8EE5-258398DC1DCD}" type="slidenum">
              <a:rPr lang="en-US" smtClean="0"/>
              <a:pPr/>
              <a:t>‹#›</a:t>
            </a:fld>
            <a:endParaRPr lang="en-US"/>
          </a:p>
        </p:txBody>
      </p:sp>
    </p:spTree>
    <p:extLst>
      <p:ext uri="{BB962C8B-B14F-4D97-AF65-F5344CB8AC3E}">
        <p14:creationId xmlns:p14="http://schemas.microsoft.com/office/powerpoint/2010/main" val="38576128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1716A5-B55C-4E0A-8E80-86F8981F75F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7DB415D-BD3B-4BF1-8702-ACB73F739DA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2A1B6E5-8961-47C3-82F6-84F8209864F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6E15EFA-9CDB-407E-A02C-559361022255}"/>
              </a:ext>
            </a:extLst>
          </p:cNvPr>
          <p:cNvSpPr>
            <a:spLocks noGrp="1"/>
          </p:cNvSpPr>
          <p:nvPr>
            <p:ph type="dt" sz="half" idx="10"/>
          </p:nvPr>
        </p:nvSpPr>
        <p:spPr/>
        <p:txBody>
          <a:bodyPr/>
          <a:lstStyle/>
          <a:p>
            <a:fld id="{4630115F-65E7-4948-BBBD-A84F05213A84}" type="datetimeFigureOut">
              <a:rPr lang="en-US" smtClean="0"/>
              <a:pPr/>
              <a:t>04/16/2020</a:t>
            </a:fld>
            <a:endParaRPr lang="en-US"/>
          </a:p>
        </p:txBody>
      </p:sp>
      <p:sp>
        <p:nvSpPr>
          <p:cNvPr id="6" name="Footer Placeholder 5">
            <a:extLst>
              <a:ext uri="{FF2B5EF4-FFF2-40B4-BE49-F238E27FC236}">
                <a16:creationId xmlns:a16="http://schemas.microsoft.com/office/drawing/2014/main" id="{41583BD7-A3AB-4146-B913-49E0021E134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3FEE8AB-4161-4B83-B736-16A17329CC27}"/>
              </a:ext>
            </a:extLst>
          </p:cNvPr>
          <p:cNvSpPr>
            <a:spLocks noGrp="1"/>
          </p:cNvSpPr>
          <p:nvPr>
            <p:ph type="sldNum" sz="quarter" idx="12"/>
          </p:nvPr>
        </p:nvSpPr>
        <p:spPr/>
        <p:txBody>
          <a:bodyPr/>
          <a:lstStyle/>
          <a:p>
            <a:fld id="{D601DDA6-1DBC-4F4A-8EE5-258398DC1DCD}" type="slidenum">
              <a:rPr lang="en-US" smtClean="0"/>
              <a:pPr/>
              <a:t>‹#›</a:t>
            </a:fld>
            <a:endParaRPr lang="en-US"/>
          </a:p>
        </p:txBody>
      </p:sp>
    </p:spTree>
    <p:extLst>
      <p:ext uri="{BB962C8B-B14F-4D97-AF65-F5344CB8AC3E}">
        <p14:creationId xmlns:p14="http://schemas.microsoft.com/office/powerpoint/2010/main" val="19915246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BF0B64-16D0-4DD1-B453-AF666554984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DC15406-DEC9-4387-8D9E-76AD25AAB0C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C3FE20B-13AB-4D94-A3C2-7925ACFD08B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96CD83F7-4D58-48EE-854B-BBCAA06750AF}"/>
              </a:ext>
            </a:extLst>
          </p:cNvPr>
          <p:cNvSpPr>
            <a:spLocks noGrp="1"/>
          </p:cNvSpPr>
          <p:nvPr>
            <p:ph type="dt" sz="half" idx="10"/>
          </p:nvPr>
        </p:nvSpPr>
        <p:spPr/>
        <p:txBody>
          <a:bodyPr/>
          <a:lstStyle/>
          <a:p>
            <a:fld id="{4630115F-65E7-4948-BBBD-A84F05213A84}" type="datetimeFigureOut">
              <a:rPr lang="en-US" smtClean="0"/>
              <a:pPr/>
              <a:t>04/16/2020</a:t>
            </a:fld>
            <a:endParaRPr lang="en-US"/>
          </a:p>
        </p:txBody>
      </p:sp>
      <p:sp>
        <p:nvSpPr>
          <p:cNvPr id="6" name="Footer Placeholder 5">
            <a:extLst>
              <a:ext uri="{FF2B5EF4-FFF2-40B4-BE49-F238E27FC236}">
                <a16:creationId xmlns:a16="http://schemas.microsoft.com/office/drawing/2014/main" id="{1C89F3C9-528D-4723-9868-C8EC2755C20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D91BBCA-FD3A-4E60-8E98-F1C2B61934C8}"/>
              </a:ext>
            </a:extLst>
          </p:cNvPr>
          <p:cNvSpPr>
            <a:spLocks noGrp="1"/>
          </p:cNvSpPr>
          <p:nvPr>
            <p:ph type="sldNum" sz="quarter" idx="12"/>
          </p:nvPr>
        </p:nvSpPr>
        <p:spPr/>
        <p:txBody>
          <a:bodyPr/>
          <a:lstStyle/>
          <a:p>
            <a:fld id="{D601DDA6-1DBC-4F4A-8EE5-258398DC1DCD}" type="slidenum">
              <a:rPr lang="en-US" smtClean="0"/>
              <a:pPr/>
              <a:t>‹#›</a:t>
            </a:fld>
            <a:endParaRPr lang="en-US"/>
          </a:p>
        </p:txBody>
      </p:sp>
    </p:spTree>
    <p:extLst>
      <p:ext uri="{BB962C8B-B14F-4D97-AF65-F5344CB8AC3E}">
        <p14:creationId xmlns:p14="http://schemas.microsoft.com/office/powerpoint/2010/main" val="12874915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60809AC-7EC4-49E0-990C-A6C64F487F2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394B1242-C231-4EEF-BCE9-DA025AF022D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9B75FF5F-AE2C-4B42-B0CC-0596B671F5D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630115F-65E7-4948-BBBD-A84F05213A84}" type="datetimeFigureOut">
              <a:rPr lang="en-US" smtClean="0"/>
              <a:pPr/>
              <a:t>04/16/2020</a:t>
            </a:fld>
            <a:endParaRPr lang="en-US"/>
          </a:p>
        </p:txBody>
      </p:sp>
      <p:sp>
        <p:nvSpPr>
          <p:cNvPr id="5" name="Footer Placeholder 4">
            <a:extLst>
              <a:ext uri="{FF2B5EF4-FFF2-40B4-BE49-F238E27FC236}">
                <a16:creationId xmlns:a16="http://schemas.microsoft.com/office/drawing/2014/main" id="{175D5724-EF5C-4A01-9DE7-01578DB37CA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3A064B1-DC35-4C35-A879-FEE290790C4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601DDA6-1DBC-4F4A-8EE5-258398DC1DCD}" type="slidenum">
              <a:rPr lang="en-US" smtClean="0"/>
              <a:pPr/>
              <a:t>‹#›</a:t>
            </a:fld>
            <a:endParaRPr lang="en-US"/>
          </a:p>
        </p:txBody>
      </p:sp>
    </p:spTree>
    <p:extLst>
      <p:ext uri="{BB962C8B-B14F-4D97-AF65-F5344CB8AC3E}">
        <p14:creationId xmlns:p14="http://schemas.microsoft.com/office/powerpoint/2010/main" val="71101518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hyperlink" Target="https://kubernetes.io/fr/docs/reference/kubectl/cheatsheet/" TargetMode="External"/><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package" Target="../embeddings/Microsoft_Word_Document.docx"/><Relationship Id="rId2" Type="http://schemas.openxmlformats.org/officeDocument/2006/relationships/slideLayout" Target="../slideLayouts/slideLayout7.xml"/><Relationship Id="rId1" Type="http://schemas.openxmlformats.org/officeDocument/2006/relationships/vmlDrawing" Target="../drawings/vmlDrawing1.vml"/><Relationship Id="rId4" Type="http://schemas.openxmlformats.org/officeDocument/2006/relationships/image" Target="../media/image26.emf"/></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hyperlink" Target="https://plugins.jetbrains.com/plugin/9354-kubernetes-and-openshift-resource-support/versions" TargetMode="Externa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hyperlink" Target="https://kodekloud.com/p/public-labs?scenario=kubernetes-for-beginners-pods-new" TargetMode="Externa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hyperlink" Target="https://cloud.google.com/kubernetes-engine/docs/concepts/secret?hl=fr" TargetMode="Externa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hyperlink" Target="https://cloud.google.com/kubernetes-engine/docs/concepts/configmap?hl=fr" TargetMode="Externa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8" Type="http://schemas.openxmlformats.org/officeDocument/2006/relationships/image" Target="../media/image32.emf"/><Relationship Id="rId3" Type="http://schemas.openxmlformats.org/officeDocument/2006/relationships/hyperlink" Target="https://kodekloud.com/courses/certified-kubernetes-administrator-with-practice-tests-labs/lectures/12038802" TargetMode="External"/><Relationship Id="rId7" Type="http://schemas.openxmlformats.org/officeDocument/2006/relationships/oleObject" Target="../embeddings/oleObject2.bin"/><Relationship Id="rId12" Type="http://schemas.openxmlformats.org/officeDocument/2006/relationships/image" Target="../media/image34.emf"/><Relationship Id="rId2" Type="http://schemas.openxmlformats.org/officeDocument/2006/relationships/slideLayout" Target="../slideLayouts/slideLayout7.xml"/><Relationship Id="rId1" Type="http://schemas.openxmlformats.org/officeDocument/2006/relationships/vmlDrawing" Target="../drawings/vmlDrawing2.vml"/><Relationship Id="rId6" Type="http://schemas.openxmlformats.org/officeDocument/2006/relationships/image" Target="../media/image31.emf"/><Relationship Id="rId11" Type="http://schemas.openxmlformats.org/officeDocument/2006/relationships/oleObject" Target="../embeddings/oleObject4.bin"/><Relationship Id="rId5" Type="http://schemas.openxmlformats.org/officeDocument/2006/relationships/oleObject" Target="../embeddings/oleObject1.bin"/><Relationship Id="rId10" Type="http://schemas.openxmlformats.org/officeDocument/2006/relationships/image" Target="../media/image33.emf"/><Relationship Id="rId4" Type="http://schemas.openxmlformats.org/officeDocument/2006/relationships/hyperlink" Target="https://kodekloud.com/courses/certified-kubernetes-administrator-with-practice-tests-labs/lectures/12038804" TargetMode="External"/><Relationship Id="rId9" Type="http://schemas.openxmlformats.org/officeDocument/2006/relationships/oleObject" Target="../embeddings/oleObject3.bin"/></Relationships>
</file>

<file path=ppt/slides/_rels/slide3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hyperlink" Target="https://kodekloud.com/p/public-labs?scenario=kubernetes-for-beginners-replicasets-new" TargetMode="External"/><Relationship Id="rId2" Type="http://schemas.openxmlformats.org/officeDocument/2006/relationships/hyperlink" Target="https://kubernetes.io/fr/docs/concepts/workloads/controllers/replicaset/#exemple" TargetMode="Externa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43.gif"/><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7.xml"/><Relationship Id="rId4" Type="http://schemas.openxmlformats.org/officeDocument/2006/relationships/image" Target="../media/image44.png"/></Relationships>
</file>

<file path=ppt/slides/_rels/slide4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hyperlink" Target="https://kubernetes.io/fr/docs/concepts/workloads/controllers/deployment/#cr%c3%a9ation-d-un-d%c3%a9ploiement" TargetMode="External"/><Relationship Id="rId2" Type="http://schemas.openxmlformats.org/officeDocument/2006/relationships/hyperlink" Target="https://kodekloud.com/p/public-labs?scenario=kubernetes-for-beginners-deployments-new" TargetMode="Externa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7.xml"/><Relationship Id="rId1" Type="http://schemas.openxmlformats.org/officeDocument/2006/relationships/vmlDrawing" Target="../drawings/vmlDrawing3.vml"/><Relationship Id="rId4" Type="http://schemas.openxmlformats.org/officeDocument/2006/relationships/image" Target="../media/image48.emf"/></Relationships>
</file>

<file path=ppt/slides/_rels/slide4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hyperlink" Target="https://kodekloud.com/courses/certified-kubernetes-administrator-with-practice-tests-labs/lectures/12038838" TargetMode="Externa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hyperlink" Target="https://fr.wikipedia.org/wiki/Round-robin_(informatique)" TargetMode="Externa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 Id="rId4" Type="http://schemas.openxmlformats.org/officeDocument/2006/relationships/image" Target="../media/image59.png"/></Relationships>
</file>

<file path=ppt/slides/_rels/slide5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hyperlink" Target="https://kodekloud.com/p/public-labs?scenario=kubernetes-for-beginners-services-new" TargetMode="External"/><Relationship Id="rId2" Type="http://schemas.openxmlformats.org/officeDocument/2006/relationships/hyperlink" Target="https://kubernetes.io/fr/docs/concepts/services-networking/service/#d%c3%a9finition-d-un-service" TargetMode="Externa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7.xml"/><Relationship Id="rId5" Type="http://schemas.microsoft.com/office/2007/relationships/hdphoto" Target="../media/hdphoto2.wdp"/><Relationship Id="rId4" Type="http://schemas.openxmlformats.org/officeDocument/2006/relationships/image" Target="../media/image66.png"/></Relationships>
</file>

<file path=ppt/slides/_rels/slide6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7.xml"/><Relationship Id="rId4" Type="http://schemas.openxmlformats.org/officeDocument/2006/relationships/image" Target="../media/image69.png"/></Relationships>
</file>

<file path=ppt/slides/_rels/slide65.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hyperlink" Target="https://kodekloud.com/courses/675080/lectures/12038778" TargetMode="Externa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hyperlink" Target="https://kubernetes.io/docs/setup/production-environment/tools/kubeadm/install-kubeadm/" TargetMode="External"/><Relationship Id="rId7" Type="http://schemas.openxmlformats.org/officeDocument/2006/relationships/image" Target="../media/image78.png"/><Relationship Id="rId2" Type="http://schemas.openxmlformats.org/officeDocument/2006/relationships/slideLayout" Target="../slideLayouts/slideLayout7.xml"/><Relationship Id="rId1" Type="http://schemas.openxmlformats.org/officeDocument/2006/relationships/vmlDrawing" Target="../drawings/vmlDrawing4.vml"/><Relationship Id="rId6" Type="http://schemas.openxmlformats.org/officeDocument/2006/relationships/image" Target="../media/image77.emf"/><Relationship Id="rId5" Type="http://schemas.openxmlformats.org/officeDocument/2006/relationships/package" Target="../embeddings/Microsoft_Word_Document1.docx"/><Relationship Id="rId4" Type="http://schemas.openxmlformats.org/officeDocument/2006/relationships/hyperlink" Target="https://kubernetes.io/docs/setup/production-environment/tools/kubeadm/create-cluster-kubeadm/" TargetMode="Externa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hyperlink" Target="https://www.katacoda.com/courses/kubernetes/getting-started-with-kubeadm" TargetMode="Externa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7.xml"/><Relationship Id="rId4" Type="http://schemas.openxmlformats.org/officeDocument/2006/relationships/image" Target="../media/image81.png"/></Relationships>
</file>

<file path=ppt/slides/_rels/slide76.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hyperlink" Target="https://kodekloud.com/courses/certified-kubernetes-administrator-with-practice-tests-labs/lectures/12038710" TargetMode="External"/><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7.xml"/><Relationship Id="rId5" Type="http://schemas.openxmlformats.org/officeDocument/2006/relationships/hyperlink" Target="https://cloud.google.com/kubernetes-engine/docs/how-to/cluster-access-for-kubectl" TargetMode="External"/><Relationship Id="rId4" Type="http://schemas.openxmlformats.org/officeDocument/2006/relationships/image" Target="../media/image93.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7.xml"/><Relationship Id="rId4" Type="http://schemas.openxmlformats.org/officeDocument/2006/relationships/image" Target="../media/image101.png"/></Relationships>
</file>

<file path=ppt/slides/_rels/slide94.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3" Type="http://schemas.openxmlformats.org/officeDocument/2006/relationships/hyperlink" Target="https://kodekloud.com/courses/certified-kubernetes-administrator-with-practice-tests-labs/lectures/12038894" TargetMode="External"/><Relationship Id="rId2" Type="http://schemas.openxmlformats.org/officeDocument/2006/relationships/hyperlink" Target="https://kodekloud.com/courses/certified-kubernetes-administrator-with-practice-tests-labs/lectures/12038892" TargetMode="External"/><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EC4075F-7D58-4135-896B-7490C9C59AF5}"/>
              </a:ext>
            </a:extLst>
          </p:cNvPr>
          <p:cNvSpPr/>
          <p:nvPr/>
        </p:nvSpPr>
        <p:spPr>
          <a:xfrm>
            <a:off x="851095" y="1167237"/>
            <a:ext cx="10489810" cy="3544560"/>
          </a:xfrm>
          <a:prstGeom prst="rect">
            <a:avLst/>
          </a:prstGeom>
        </p:spPr>
        <p:txBody>
          <a:bodyPr wrap="square">
            <a:spAutoFit/>
          </a:bodyPr>
          <a:lstStyle/>
          <a:p>
            <a:pPr algn="ctr">
              <a:spcAft>
                <a:spcPts val="750"/>
              </a:spcAft>
            </a:pPr>
            <a:r>
              <a:rPr lang="en-US" sz="11500" dirty="0">
                <a:solidFill>
                  <a:schemeClr val="accent1"/>
                </a:solidFill>
                <a:latin typeface="Tw Cen MT" panose="020B0602020104020603" pitchFamily="34" charset="0"/>
              </a:rPr>
              <a:t>DEVOPS</a:t>
            </a:r>
          </a:p>
          <a:p>
            <a:pPr>
              <a:spcAft>
                <a:spcPts val="750"/>
              </a:spcAft>
            </a:pPr>
            <a:endParaRPr lang="en-US" sz="3600" dirty="0">
              <a:solidFill>
                <a:srgbClr val="03A1A4"/>
              </a:solidFill>
              <a:latin typeface="Tw Cen MT" panose="020B0602020104020603" pitchFamily="34" charset="0"/>
            </a:endParaRPr>
          </a:p>
          <a:p>
            <a:pPr algn="ctr">
              <a:spcAft>
                <a:spcPts val="750"/>
              </a:spcAft>
            </a:pPr>
            <a:r>
              <a:rPr lang="en-US" sz="6000" dirty="0">
                <a:solidFill>
                  <a:schemeClr val="accent1"/>
                </a:solidFill>
                <a:latin typeface="Tw Cen MT" panose="020B0602020104020603" pitchFamily="34" charset="0"/>
              </a:rPr>
              <a:t>(</a:t>
            </a:r>
            <a:r>
              <a:rPr lang="en-US" sz="6000" dirty="0">
                <a:solidFill>
                  <a:srgbClr val="00B0F0"/>
                </a:solidFill>
                <a:latin typeface="Tw Cen MT" panose="020B0602020104020603" pitchFamily="34" charset="0"/>
              </a:rPr>
              <a:t>Kubernetes</a:t>
            </a:r>
            <a:r>
              <a:rPr lang="en-US" sz="6000" dirty="0">
                <a:solidFill>
                  <a:schemeClr val="accent1"/>
                </a:solidFill>
                <a:latin typeface="Tw Cen MT" panose="020B0602020104020603" pitchFamily="34" charset="0"/>
              </a:rPr>
              <a:t>)</a:t>
            </a:r>
            <a:endParaRPr lang="en-US" sz="2800" dirty="0">
              <a:solidFill>
                <a:schemeClr val="accent1"/>
              </a:solidFill>
              <a:latin typeface="Calibri" panose="020F0502020204030204" pitchFamily="34" charset="0"/>
            </a:endParaRPr>
          </a:p>
        </p:txBody>
      </p:sp>
      <p:grpSp>
        <p:nvGrpSpPr>
          <p:cNvPr id="4" name="Group 3">
            <a:extLst>
              <a:ext uri="{FF2B5EF4-FFF2-40B4-BE49-F238E27FC236}">
                <a16:creationId xmlns:a16="http://schemas.microsoft.com/office/drawing/2014/main" id="{3FFEB739-F823-4EF2-942D-F27668B04806}"/>
              </a:ext>
            </a:extLst>
          </p:cNvPr>
          <p:cNvGrpSpPr/>
          <p:nvPr/>
        </p:nvGrpSpPr>
        <p:grpSpPr>
          <a:xfrm>
            <a:off x="272182" y="358478"/>
            <a:ext cx="1434489" cy="190500"/>
            <a:chOff x="4679586" y="878988"/>
            <a:chExt cx="1434489" cy="190500"/>
          </a:xfrm>
        </p:grpSpPr>
        <p:sp>
          <p:nvSpPr>
            <p:cNvPr id="5" name="Oval 4">
              <a:extLst>
                <a:ext uri="{FF2B5EF4-FFF2-40B4-BE49-F238E27FC236}">
                  <a16:creationId xmlns:a16="http://schemas.microsoft.com/office/drawing/2014/main" id="{B636FF74-49C8-47DD-9796-B77DA6F4E282}"/>
                </a:ext>
              </a:extLst>
            </p:cNvPr>
            <p:cNvSpPr/>
            <p:nvPr/>
          </p:nvSpPr>
          <p:spPr>
            <a:xfrm>
              <a:off x="4679586" y="878988"/>
              <a:ext cx="190500" cy="190500"/>
            </a:xfrm>
            <a:prstGeom prst="ellipse">
              <a:avLst/>
            </a:prstGeom>
            <a:solidFill>
              <a:srgbClr val="03A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74C296F0-8849-43E3-8DC1-C2DE945ACC5F}"/>
                </a:ext>
              </a:extLst>
            </p:cNvPr>
            <p:cNvSpPr/>
            <p:nvPr/>
          </p:nvSpPr>
          <p:spPr>
            <a:xfrm>
              <a:off x="4990736" y="878988"/>
              <a:ext cx="190500" cy="1905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B3EFB2B7-D87D-4F93-9A6B-037755EE54E3}"/>
                </a:ext>
              </a:extLst>
            </p:cNvPr>
            <p:cNvSpPr/>
            <p:nvPr/>
          </p:nvSpPr>
          <p:spPr>
            <a:xfrm>
              <a:off x="5612308" y="878988"/>
              <a:ext cx="190500" cy="190500"/>
            </a:xfrm>
            <a:prstGeom prst="ellipse">
              <a:avLst/>
            </a:prstGeom>
            <a:solidFill>
              <a:srgbClr val="1C7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2D863245-FC45-465D-80B7-1B4BEA9BF50E}"/>
                </a:ext>
              </a:extLst>
            </p:cNvPr>
            <p:cNvSpPr/>
            <p:nvPr/>
          </p:nvSpPr>
          <p:spPr>
            <a:xfrm>
              <a:off x="5923575" y="878988"/>
              <a:ext cx="190500" cy="19050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Oval 8">
            <a:extLst>
              <a:ext uri="{FF2B5EF4-FFF2-40B4-BE49-F238E27FC236}">
                <a16:creationId xmlns:a16="http://schemas.microsoft.com/office/drawing/2014/main" id="{0B9F6E3E-6DD3-4B6F-BFDE-E576F4F6A59D}"/>
              </a:ext>
            </a:extLst>
          </p:cNvPr>
          <p:cNvSpPr/>
          <p:nvPr/>
        </p:nvSpPr>
        <p:spPr>
          <a:xfrm>
            <a:off x="904541" y="356130"/>
            <a:ext cx="190500" cy="1905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6317D6A3-157A-4703-ADAB-3A705AB755CC}"/>
              </a:ext>
            </a:extLst>
          </p:cNvPr>
          <p:cNvSpPr txBox="1"/>
          <p:nvPr/>
        </p:nvSpPr>
        <p:spPr>
          <a:xfrm>
            <a:off x="10325686" y="6330462"/>
            <a:ext cx="1744394" cy="365760"/>
          </a:xfrm>
          <a:prstGeom prst="rect">
            <a:avLst/>
          </a:prstGeom>
          <a:noFill/>
        </p:spPr>
        <p:txBody>
          <a:bodyPr wrap="square" rtlCol="0">
            <a:spAutoFit/>
          </a:bodyPr>
          <a:lstStyle/>
          <a:p>
            <a:r>
              <a:rPr lang="fr-FR" i="1" dirty="0">
                <a:solidFill>
                  <a:schemeClr val="bg2">
                    <a:lumMod val="75000"/>
                  </a:schemeClr>
                </a:solidFill>
              </a:rPr>
              <a:t>Zouhair OUHDID</a:t>
            </a:r>
          </a:p>
        </p:txBody>
      </p:sp>
    </p:spTree>
    <p:extLst>
      <p:ext uri="{BB962C8B-B14F-4D97-AF65-F5344CB8AC3E}">
        <p14:creationId xmlns:p14="http://schemas.microsoft.com/office/powerpoint/2010/main" val="8112541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9448F11-7EC2-4144-8CC6-264C3EAF3CEE}"/>
              </a:ext>
            </a:extLst>
          </p:cNvPr>
          <p:cNvSpPr/>
          <p:nvPr/>
        </p:nvSpPr>
        <p:spPr>
          <a:xfrm>
            <a:off x="623667" y="259872"/>
            <a:ext cx="10489810" cy="646331"/>
          </a:xfrm>
          <a:prstGeom prst="rect">
            <a:avLst/>
          </a:prstGeom>
        </p:spPr>
        <p:txBody>
          <a:bodyPr wrap="square">
            <a:spAutoFit/>
          </a:bodyPr>
          <a:lstStyle/>
          <a:p>
            <a:pPr algn="ctr">
              <a:spcAft>
                <a:spcPts val="750"/>
              </a:spcAft>
            </a:pPr>
            <a:r>
              <a:rPr lang="en-US" sz="3600" dirty="0">
                <a:solidFill>
                  <a:srgbClr val="03A1A4"/>
                </a:solidFill>
                <a:latin typeface="Tw Cen MT" panose="020B0602020104020603" pitchFamily="34" charset="0"/>
              </a:rPr>
              <a:t>Architecture</a:t>
            </a:r>
          </a:p>
        </p:txBody>
      </p:sp>
      <p:pic>
        <p:nvPicPr>
          <p:cNvPr id="7176" name="Picture 8">
            <a:extLst>
              <a:ext uri="{FF2B5EF4-FFF2-40B4-BE49-F238E27FC236}">
                <a16:creationId xmlns:a16="http://schemas.microsoft.com/office/drawing/2014/main" id="{54EF359B-4D17-48A6-9F46-99C6DD2C667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9911" t="2469" r="24238" b="15874"/>
          <a:stretch/>
        </p:blipFill>
        <p:spPr bwMode="auto">
          <a:xfrm>
            <a:off x="1733266" y="1970164"/>
            <a:ext cx="3603010" cy="3616657"/>
          </a:xfrm>
          <a:prstGeom prst="rect">
            <a:avLst/>
          </a:prstGeom>
          <a:noFill/>
          <a:extLst>
            <a:ext uri="{909E8E84-426E-40DD-AFC4-6F175D3DCCD1}">
              <a14:hiddenFill xmlns:a14="http://schemas.microsoft.com/office/drawing/2010/main">
                <a:solidFill>
                  <a:srgbClr val="FFFFFF"/>
                </a:solidFill>
              </a14:hiddenFill>
            </a:ext>
          </a:extLst>
        </p:spPr>
      </p:pic>
      <p:pic>
        <p:nvPicPr>
          <p:cNvPr id="7178" name="Picture 10">
            <a:extLst>
              <a:ext uri="{FF2B5EF4-FFF2-40B4-BE49-F238E27FC236}">
                <a16:creationId xmlns:a16="http://schemas.microsoft.com/office/drawing/2014/main" id="{86757B5D-7E94-4E18-A5D7-8C5CAADB34D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306" t="1281" r="24933" b="10020"/>
          <a:stretch/>
        </p:blipFill>
        <p:spPr bwMode="auto">
          <a:xfrm>
            <a:off x="6578256" y="2204114"/>
            <a:ext cx="3753134" cy="39286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2623981"/>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9448F11-7EC2-4144-8CC6-264C3EAF3CEE}"/>
              </a:ext>
            </a:extLst>
          </p:cNvPr>
          <p:cNvSpPr/>
          <p:nvPr/>
        </p:nvSpPr>
        <p:spPr>
          <a:xfrm>
            <a:off x="623667" y="259872"/>
            <a:ext cx="10489810" cy="646331"/>
          </a:xfrm>
          <a:prstGeom prst="rect">
            <a:avLst/>
          </a:prstGeom>
        </p:spPr>
        <p:txBody>
          <a:bodyPr wrap="square">
            <a:spAutoFit/>
          </a:bodyPr>
          <a:lstStyle/>
          <a:p>
            <a:pPr algn="ctr">
              <a:spcAft>
                <a:spcPts val="750"/>
              </a:spcAft>
            </a:pPr>
            <a:r>
              <a:rPr lang="en-US" sz="3600" dirty="0">
                <a:solidFill>
                  <a:srgbClr val="03A1A4"/>
                </a:solidFill>
                <a:latin typeface="Tw Cen MT" panose="020B0602020104020603" pitchFamily="34" charset="0"/>
              </a:rPr>
              <a:t>Architecture</a:t>
            </a:r>
          </a:p>
        </p:txBody>
      </p:sp>
      <p:pic>
        <p:nvPicPr>
          <p:cNvPr id="4" name="Picture 3">
            <a:extLst>
              <a:ext uri="{FF2B5EF4-FFF2-40B4-BE49-F238E27FC236}">
                <a16:creationId xmlns:a16="http://schemas.microsoft.com/office/drawing/2014/main" id="{C2DD75FE-4FDC-452E-A241-5EF4DF90D82F}"/>
              </a:ext>
            </a:extLst>
          </p:cNvPr>
          <p:cNvPicPr>
            <a:picLocks noChangeAspect="1"/>
          </p:cNvPicPr>
          <p:nvPr/>
        </p:nvPicPr>
        <p:blipFill>
          <a:blip r:embed="rId2"/>
          <a:stretch>
            <a:fillRect/>
          </a:stretch>
        </p:blipFill>
        <p:spPr>
          <a:xfrm>
            <a:off x="1713197" y="1173494"/>
            <a:ext cx="9007902" cy="5077181"/>
          </a:xfrm>
          <a:prstGeom prst="rect">
            <a:avLst/>
          </a:prstGeom>
        </p:spPr>
      </p:pic>
    </p:spTree>
    <p:extLst>
      <p:ext uri="{BB962C8B-B14F-4D97-AF65-F5344CB8AC3E}">
        <p14:creationId xmlns:p14="http://schemas.microsoft.com/office/powerpoint/2010/main" val="4024433975"/>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9448F11-7EC2-4144-8CC6-264C3EAF3CEE}"/>
              </a:ext>
            </a:extLst>
          </p:cNvPr>
          <p:cNvSpPr/>
          <p:nvPr/>
        </p:nvSpPr>
        <p:spPr>
          <a:xfrm>
            <a:off x="623667" y="259872"/>
            <a:ext cx="10489810" cy="646331"/>
          </a:xfrm>
          <a:prstGeom prst="rect">
            <a:avLst/>
          </a:prstGeom>
        </p:spPr>
        <p:txBody>
          <a:bodyPr wrap="square">
            <a:spAutoFit/>
          </a:bodyPr>
          <a:lstStyle/>
          <a:p>
            <a:pPr algn="ctr">
              <a:spcAft>
                <a:spcPts val="750"/>
              </a:spcAft>
            </a:pPr>
            <a:r>
              <a:rPr lang="en-US" sz="3600" dirty="0">
                <a:solidFill>
                  <a:srgbClr val="03A1A4"/>
                </a:solidFill>
                <a:latin typeface="Tw Cen MT" panose="020B0602020104020603" pitchFamily="34" charset="0"/>
              </a:rPr>
              <a:t>Architecture</a:t>
            </a:r>
          </a:p>
        </p:txBody>
      </p:sp>
      <p:pic>
        <p:nvPicPr>
          <p:cNvPr id="3" name="Picture 2">
            <a:extLst>
              <a:ext uri="{FF2B5EF4-FFF2-40B4-BE49-F238E27FC236}">
                <a16:creationId xmlns:a16="http://schemas.microsoft.com/office/drawing/2014/main" id="{CB7215A3-97F9-4302-951D-1AE008CD21DE}"/>
              </a:ext>
            </a:extLst>
          </p:cNvPr>
          <p:cNvPicPr>
            <a:picLocks noChangeAspect="1"/>
          </p:cNvPicPr>
          <p:nvPr/>
        </p:nvPicPr>
        <p:blipFill>
          <a:blip r:embed="rId2"/>
          <a:stretch>
            <a:fillRect/>
          </a:stretch>
        </p:blipFill>
        <p:spPr>
          <a:xfrm>
            <a:off x="1813133" y="1282676"/>
            <a:ext cx="8935261" cy="5036238"/>
          </a:xfrm>
          <a:prstGeom prst="rect">
            <a:avLst/>
          </a:prstGeom>
        </p:spPr>
      </p:pic>
    </p:spTree>
    <p:extLst>
      <p:ext uri="{BB962C8B-B14F-4D97-AF65-F5344CB8AC3E}">
        <p14:creationId xmlns:p14="http://schemas.microsoft.com/office/powerpoint/2010/main" val="3434320965"/>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9448F11-7EC2-4144-8CC6-264C3EAF3CEE}"/>
              </a:ext>
            </a:extLst>
          </p:cNvPr>
          <p:cNvSpPr/>
          <p:nvPr/>
        </p:nvSpPr>
        <p:spPr>
          <a:xfrm>
            <a:off x="623667" y="259872"/>
            <a:ext cx="10489810" cy="646331"/>
          </a:xfrm>
          <a:prstGeom prst="rect">
            <a:avLst/>
          </a:prstGeom>
        </p:spPr>
        <p:txBody>
          <a:bodyPr wrap="square">
            <a:spAutoFit/>
          </a:bodyPr>
          <a:lstStyle/>
          <a:p>
            <a:pPr algn="ctr">
              <a:spcAft>
                <a:spcPts val="750"/>
              </a:spcAft>
            </a:pPr>
            <a:r>
              <a:rPr lang="en-US" sz="3600" dirty="0">
                <a:solidFill>
                  <a:srgbClr val="03A1A4"/>
                </a:solidFill>
                <a:latin typeface="Tw Cen MT" panose="020B0602020104020603" pitchFamily="34" charset="0"/>
              </a:rPr>
              <a:t>Architecture</a:t>
            </a:r>
          </a:p>
        </p:txBody>
      </p:sp>
      <p:pic>
        <p:nvPicPr>
          <p:cNvPr id="2052" name="Picture 4" descr="Kubernetes, son architecture – Gekko">
            <a:extLst>
              <a:ext uri="{FF2B5EF4-FFF2-40B4-BE49-F238E27FC236}">
                <a16:creationId xmlns:a16="http://schemas.microsoft.com/office/drawing/2014/main" id="{2BDE6BCA-3716-40C2-8847-081175C4F7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1145" y="1209915"/>
            <a:ext cx="9109710" cy="51003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6818285"/>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2" descr="Pods | contino | Katacoda">
            <a:extLst>
              <a:ext uri="{FF2B5EF4-FFF2-40B4-BE49-F238E27FC236}">
                <a16:creationId xmlns:a16="http://schemas.microsoft.com/office/drawing/2014/main" id="{3DE444B1-7EA7-4DA1-AF8A-36F31FA678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8321" y="1780891"/>
            <a:ext cx="6842546" cy="415574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FE078853-34E0-4AEC-A50B-76783E0B0670}"/>
              </a:ext>
            </a:extLst>
          </p:cNvPr>
          <p:cNvSpPr/>
          <p:nvPr/>
        </p:nvSpPr>
        <p:spPr>
          <a:xfrm>
            <a:off x="701040" y="401389"/>
            <a:ext cx="10489810" cy="707886"/>
          </a:xfrm>
          <a:prstGeom prst="rect">
            <a:avLst/>
          </a:prstGeom>
        </p:spPr>
        <p:txBody>
          <a:bodyPr wrap="square">
            <a:spAutoFit/>
          </a:bodyPr>
          <a:lstStyle/>
          <a:p>
            <a:pPr algn="ctr">
              <a:spcAft>
                <a:spcPts val="750"/>
              </a:spcAft>
            </a:pPr>
            <a:r>
              <a:rPr lang="en-US" sz="4000" dirty="0">
                <a:solidFill>
                  <a:srgbClr val="03A1A4"/>
                </a:solidFill>
                <a:latin typeface="Tw Cen MT" panose="020B0602020104020603" pitchFamily="34" charset="0"/>
              </a:rPr>
              <a:t>Namespaces</a:t>
            </a:r>
            <a:endParaRPr lang="en-US" sz="3600" dirty="0">
              <a:solidFill>
                <a:srgbClr val="03A1A4"/>
              </a:solidFill>
              <a:latin typeface="Tw Cen MT" panose="020B0602020104020603" pitchFamily="34" charset="0"/>
            </a:endParaRPr>
          </a:p>
        </p:txBody>
      </p:sp>
      <p:pic>
        <p:nvPicPr>
          <p:cNvPr id="5" name="Picture 4">
            <a:extLst>
              <a:ext uri="{FF2B5EF4-FFF2-40B4-BE49-F238E27FC236}">
                <a16:creationId xmlns:a16="http://schemas.microsoft.com/office/drawing/2014/main" id="{35F9F513-D766-43E8-A043-BB9E78DE34AA}"/>
              </a:ext>
            </a:extLst>
          </p:cNvPr>
          <p:cNvPicPr>
            <a:picLocks noChangeAspect="1"/>
          </p:cNvPicPr>
          <p:nvPr/>
        </p:nvPicPr>
        <p:blipFill>
          <a:blip r:embed="rId3"/>
          <a:stretch>
            <a:fillRect/>
          </a:stretch>
        </p:blipFill>
        <p:spPr>
          <a:xfrm>
            <a:off x="7558371" y="4510837"/>
            <a:ext cx="4191000" cy="1095375"/>
          </a:xfrm>
          <a:prstGeom prst="rect">
            <a:avLst/>
          </a:prstGeom>
        </p:spPr>
      </p:pic>
      <p:pic>
        <p:nvPicPr>
          <p:cNvPr id="6" name="Picture 5">
            <a:extLst>
              <a:ext uri="{FF2B5EF4-FFF2-40B4-BE49-F238E27FC236}">
                <a16:creationId xmlns:a16="http://schemas.microsoft.com/office/drawing/2014/main" id="{6D5DECC0-F4DD-4C4D-A8A9-B0D99CF9341D}"/>
              </a:ext>
            </a:extLst>
          </p:cNvPr>
          <p:cNvPicPr>
            <a:picLocks noChangeAspect="1"/>
          </p:cNvPicPr>
          <p:nvPr/>
        </p:nvPicPr>
        <p:blipFill>
          <a:blip r:embed="rId4"/>
          <a:stretch>
            <a:fillRect/>
          </a:stretch>
        </p:blipFill>
        <p:spPr>
          <a:xfrm>
            <a:off x="7558371" y="2790825"/>
            <a:ext cx="2752725" cy="1276350"/>
          </a:xfrm>
          <a:prstGeom prst="rect">
            <a:avLst/>
          </a:prstGeom>
        </p:spPr>
      </p:pic>
    </p:spTree>
    <p:extLst>
      <p:ext uri="{BB962C8B-B14F-4D97-AF65-F5344CB8AC3E}">
        <p14:creationId xmlns:p14="http://schemas.microsoft.com/office/powerpoint/2010/main" val="33951668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B97BD6D-2ABA-46F8-8606-AA2192154114}"/>
              </a:ext>
            </a:extLst>
          </p:cNvPr>
          <p:cNvPicPr>
            <a:picLocks noChangeAspect="1"/>
          </p:cNvPicPr>
          <p:nvPr/>
        </p:nvPicPr>
        <p:blipFill rotWithShape="1">
          <a:blip r:embed="rId2"/>
          <a:srcRect t="21700" r="-456"/>
          <a:stretch/>
        </p:blipFill>
        <p:spPr>
          <a:xfrm>
            <a:off x="1371600" y="2087880"/>
            <a:ext cx="9022079" cy="3710607"/>
          </a:xfrm>
          <a:prstGeom prst="rect">
            <a:avLst/>
          </a:prstGeom>
        </p:spPr>
      </p:pic>
      <p:sp>
        <p:nvSpPr>
          <p:cNvPr id="3" name="Rectangle 2">
            <a:extLst>
              <a:ext uri="{FF2B5EF4-FFF2-40B4-BE49-F238E27FC236}">
                <a16:creationId xmlns:a16="http://schemas.microsoft.com/office/drawing/2014/main" id="{FE7AABAA-C10A-4701-B3FB-AD199338AABC}"/>
              </a:ext>
            </a:extLst>
          </p:cNvPr>
          <p:cNvSpPr/>
          <p:nvPr/>
        </p:nvSpPr>
        <p:spPr>
          <a:xfrm>
            <a:off x="516987" y="503712"/>
            <a:ext cx="10489810" cy="707886"/>
          </a:xfrm>
          <a:prstGeom prst="rect">
            <a:avLst/>
          </a:prstGeom>
        </p:spPr>
        <p:txBody>
          <a:bodyPr wrap="square">
            <a:spAutoFit/>
          </a:bodyPr>
          <a:lstStyle/>
          <a:p>
            <a:pPr algn="ctr">
              <a:spcAft>
                <a:spcPts val="750"/>
              </a:spcAft>
            </a:pPr>
            <a:r>
              <a:rPr lang="en-US" sz="4000" dirty="0" err="1">
                <a:solidFill>
                  <a:srgbClr val="03A1A4"/>
                </a:solidFill>
                <a:latin typeface="Tw Cen MT" panose="020B0602020104020603" pitchFamily="34" charset="0"/>
              </a:rPr>
              <a:t>Kubectl</a:t>
            </a:r>
            <a:r>
              <a:rPr lang="en-US" sz="4000" dirty="0">
                <a:solidFill>
                  <a:srgbClr val="03A1A4"/>
                </a:solidFill>
                <a:latin typeface="Tw Cen MT" panose="020B0602020104020603" pitchFamily="34" charset="0"/>
              </a:rPr>
              <a:t> command</a:t>
            </a:r>
            <a:endParaRPr lang="en-US" sz="3600" dirty="0">
              <a:solidFill>
                <a:srgbClr val="03A1A4"/>
              </a:solidFill>
              <a:latin typeface="Tw Cen MT" panose="020B0602020104020603" pitchFamily="34" charset="0"/>
            </a:endParaRPr>
          </a:p>
        </p:txBody>
      </p:sp>
      <p:sp>
        <p:nvSpPr>
          <p:cNvPr id="4" name="Rectangle 3">
            <a:extLst>
              <a:ext uri="{FF2B5EF4-FFF2-40B4-BE49-F238E27FC236}">
                <a16:creationId xmlns:a16="http://schemas.microsoft.com/office/drawing/2014/main" id="{DD871D8D-7A68-462C-BFEE-B335058E0507}"/>
              </a:ext>
            </a:extLst>
          </p:cNvPr>
          <p:cNvSpPr/>
          <p:nvPr/>
        </p:nvSpPr>
        <p:spPr>
          <a:xfrm>
            <a:off x="281355" y="6031122"/>
            <a:ext cx="7840712" cy="646331"/>
          </a:xfrm>
          <a:prstGeom prst="rect">
            <a:avLst/>
          </a:prstGeom>
        </p:spPr>
        <p:txBody>
          <a:bodyPr wrap="square">
            <a:spAutoFit/>
          </a:bodyPr>
          <a:lstStyle/>
          <a:p>
            <a:r>
              <a:rPr lang="fr-FR" dirty="0"/>
              <a:t>Memo </a:t>
            </a:r>
            <a:r>
              <a:rPr lang="fr-FR" dirty="0" err="1"/>
              <a:t>Kubectl</a:t>
            </a:r>
            <a:r>
              <a:rPr lang="fr-FR" dirty="0"/>
              <a:t>:</a:t>
            </a:r>
            <a:endParaRPr lang="fr-FR" dirty="0">
              <a:hlinkClick r:id="rId3"/>
            </a:endParaRPr>
          </a:p>
          <a:p>
            <a:r>
              <a:rPr lang="fr-FR" dirty="0">
                <a:hlinkClick r:id="rId3"/>
              </a:rPr>
              <a:t>https://kubernetes.io/fr/docs/reference/kubectl/cheatsheet/</a:t>
            </a:r>
            <a:endParaRPr lang="fr-FR" dirty="0"/>
          </a:p>
        </p:txBody>
      </p:sp>
    </p:spTree>
    <p:extLst>
      <p:ext uri="{BB962C8B-B14F-4D97-AF65-F5344CB8AC3E}">
        <p14:creationId xmlns:p14="http://schemas.microsoft.com/office/powerpoint/2010/main" val="17390722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DF8985D-C679-4738-B92F-26B723ACB393}"/>
              </a:ext>
            </a:extLst>
          </p:cNvPr>
          <p:cNvSpPr/>
          <p:nvPr/>
        </p:nvSpPr>
        <p:spPr>
          <a:xfrm>
            <a:off x="627901" y="232509"/>
            <a:ext cx="10489810" cy="646331"/>
          </a:xfrm>
          <a:prstGeom prst="rect">
            <a:avLst/>
          </a:prstGeom>
        </p:spPr>
        <p:txBody>
          <a:bodyPr wrap="square">
            <a:spAutoFit/>
          </a:bodyPr>
          <a:lstStyle/>
          <a:p>
            <a:pPr algn="ctr">
              <a:spcAft>
                <a:spcPts val="750"/>
              </a:spcAft>
            </a:pPr>
            <a:r>
              <a:rPr lang="en-US" sz="3600" dirty="0">
                <a:solidFill>
                  <a:srgbClr val="03A1A4"/>
                </a:solidFill>
                <a:latin typeface="Tw Cen MT" panose="020B0602020104020603" pitchFamily="34" charset="0"/>
              </a:rPr>
              <a:t>PODs</a:t>
            </a:r>
          </a:p>
        </p:txBody>
      </p:sp>
      <p:sp>
        <p:nvSpPr>
          <p:cNvPr id="3" name="TextBox 2">
            <a:extLst>
              <a:ext uri="{FF2B5EF4-FFF2-40B4-BE49-F238E27FC236}">
                <a16:creationId xmlns:a16="http://schemas.microsoft.com/office/drawing/2014/main" id="{5F2CE857-C798-4FE1-8D93-8F554BD84EE0}"/>
              </a:ext>
            </a:extLst>
          </p:cNvPr>
          <p:cNvSpPr txBox="1"/>
          <p:nvPr/>
        </p:nvSpPr>
        <p:spPr>
          <a:xfrm>
            <a:off x="1631852" y="1533378"/>
            <a:ext cx="9129933" cy="646331"/>
          </a:xfrm>
          <a:prstGeom prst="rect">
            <a:avLst/>
          </a:prstGeom>
          <a:noFill/>
        </p:spPr>
        <p:txBody>
          <a:bodyPr wrap="square" rtlCol="0">
            <a:spAutoFit/>
          </a:bodyPr>
          <a:lstStyle/>
          <a:p>
            <a:pPr marL="285750" indent="-285750">
              <a:buFont typeface="Arial" panose="020B0604020202020204" pitchFamily="34" charset="0"/>
              <a:buChar char="•"/>
            </a:pPr>
            <a:r>
              <a:rPr lang="fr-FR" b="1" dirty="0"/>
              <a:t>Un POD est l’objet le plut petit d’un cluster </a:t>
            </a:r>
            <a:r>
              <a:rPr lang="fr-FR" b="1" dirty="0" err="1"/>
              <a:t>Kubernetes</a:t>
            </a:r>
            <a:endParaRPr lang="fr-FR" b="1" dirty="0"/>
          </a:p>
          <a:p>
            <a:pPr marL="285750" indent="-285750">
              <a:buFont typeface="Arial" panose="020B0604020202020204" pitchFamily="34" charset="0"/>
              <a:buChar char="•"/>
            </a:pPr>
            <a:r>
              <a:rPr lang="fr-FR" b="1" dirty="0"/>
              <a:t>Un POD encapsule un ou plusieurs conteneurs</a:t>
            </a:r>
          </a:p>
        </p:txBody>
      </p:sp>
      <p:pic>
        <p:nvPicPr>
          <p:cNvPr id="17410" name="Picture 2" descr="Kubernetes Networking Guide for Beginners - Kubernetes Book">
            <a:extLst>
              <a:ext uri="{FF2B5EF4-FFF2-40B4-BE49-F238E27FC236}">
                <a16:creationId xmlns:a16="http://schemas.microsoft.com/office/drawing/2014/main" id="{86EACB05-2D6C-4C78-BFDE-860AFF0D2C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14033" y="2403830"/>
            <a:ext cx="7317545" cy="42216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94441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DF8985D-C679-4738-B92F-26B723ACB393}"/>
              </a:ext>
            </a:extLst>
          </p:cNvPr>
          <p:cNvSpPr/>
          <p:nvPr/>
        </p:nvSpPr>
        <p:spPr>
          <a:xfrm>
            <a:off x="627901" y="232509"/>
            <a:ext cx="10489810" cy="646331"/>
          </a:xfrm>
          <a:prstGeom prst="rect">
            <a:avLst/>
          </a:prstGeom>
        </p:spPr>
        <p:txBody>
          <a:bodyPr wrap="square">
            <a:spAutoFit/>
          </a:bodyPr>
          <a:lstStyle/>
          <a:p>
            <a:pPr algn="ctr">
              <a:spcAft>
                <a:spcPts val="750"/>
              </a:spcAft>
            </a:pPr>
            <a:r>
              <a:rPr lang="en-US" sz="3600" dirty="0">
                <a:solidFill>
                  <a:srgbClr val="03A1A4"/>
                </a:solidFill>
                <a:latin typeface="Tw Cen MT" panose="020B0602020104020603" pitchFamily="34" charset="0"/>
              </a:rPr>
              <a:t>PODs</a:t>
            </a:r>
          </a:p>
        </p:txBody>
      </p:sp>
      <p:pic>
        <p:nvPicPr>
          <p:cNvPr id="4" name="Picture 3">
            <a:extLst>
              <a:ext uri="{FF2B5EF4-FFF2-40B4-BE49-F238E27FC236}">
                <a16:creationId xmlns:a16="http://schemas.microsoft.com/office/drawing/2014/main" id="{71ED1E33-43F5-4A79-AB5B-4B2B670E2B64}"/>
              </a:ext>
            </a:extLst>
          </p:cNvPr>
          <p:cNvPicPr>
            <a:picLocks noChangeAspect="1"/>
          </p:cNvPicPr>
          <p:nvPr/>
        </p:nvPicPr>
        <p:blipFill rotWithShape="1">
          <a:blip r:embed="rId2"/>
          <a:srcRect t="17918" r="622"/>
          <a:stretch/>
        </p:blipFill>
        <p:spPr>
          <a:xfrm>
            <a:off x="803909" y="1524000"/>
            <a:ext cx="11006351" cy="4230052"/>
          </a:xfrm>
          <a:prstGeom prst="rect">
            <a:avLst/>
          </a:prstGeom>
        </p:spPr>
      </p:pic>
    </p:spTree>
    <p:extLst>
      <p:ext uri="{BB962C8B-B14F-4D97-AF65-F5344CB8AC3E}">
        <p14:creationId xmlns:p14="http://schemas.microsoft.com/office/powerpoint/2010/main" val="13892873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DF8985D-C679-4738-B92F-26B723ACB393}"/>
              </a:ext>
            </a:extLst>
          </p:cNvPr>
          <p:cNvSpPr/>
          <p:nvPr/>
        </p:nvSpPr>
        <p:spPr>
          <a:xfrm>
            <a:off x="627901" y="232509"/>
            <a:ext cx="10489810" cy="646331"/>
          </a:xfrm>
          <a:prstGeom prst="rect">
            <a:avLst/>
          </a:prstGeom>
        </p:spPr>
        <p:txBody>
          <a:bodyPr wrap="square">
            <a:spAutoFit/>
          </a:bodyPr>
          <a:lstStyle/>
          <a:p>
            <a:pPr algn="ctr">
              <a:spcAft>
                <a:spcPts val="750"/>
              </a:spcAft>
            </a:pPr>
            <a:r>
              <a:rPr lang="en-US" sz="3600" dirty="0">
                <a:solidFill>
                  <a:srgbClr val="03A1A4"/>
                </a:solidFill>
                <a:latin typeface="Tw Cen MT" panose="020B0602020104020603" pitchFamily="34" charset="0"/>
              </a:rPr>
              <a:t>PODs</a:t>
            </a:r>
          </a:p>
        </p:txBody>
      </p:sp>
      <p:sp>
        <p:nvSpPr>
          <p:cNvPr id="3" name="TextBox 2">
            <a:extLst>
              <a:ext uri="{FF2B5EF4-FFF2-40B4-BE49-F238E27FC236}">
                <a16:creationId xmlns:a16="http://schemas.microsoft.com/office/drawing/2014/main" id="{B85B5B17-7095-428B-A5D6-C57C8E32A6D5}"/>
              </a:ext>
            </a:extLst>
          </p:cNvPr>
          <p:cNvSpPr txBox="1"/>
          <p:nvPr/>
        </p:nvSpPr>
        <p:spPr>
          <a:xfrm>
            <a:off x="1443827" y="1476405"/>
            <a:ext cx="8857957" cy="4401205"/>
          </a:xfrm>
          <a:prstGeom prst="rect">
            <a:avLst/>
          </a:prstGeom>
          <a:noFill/>
        </p:spPr>
        <p:txBody>
          <a:bodyPr wrap="square" rtlCol="0">
            <a:spAutoFit/>
          </a:bodyPr>
          <a:lstStyle/>
          <a:p>
            <a:r>
              <a:rPr lang="fr-FR" sz="2800" b="1" dirty="0"/>
              <a:t>DEMO</a:t>
            </a:r>
            <a:r>
              <a:rPr lang="fr-FR" sz="2800" dirty="0"/>
              <a:t> :</a:t>
            </a:r>
          </a:p>
          <a:p>
            <a:endParaRPr lang="fr-FR" sz="2800" dirty="0"/>
          </a:p>
          <a:p>
            <a:r>
              <a:rPr lang="fr-FR" sz="2800" dirty="0" err="1"/>
              <a:t>Create</a:t>
            </a:r>
            <a:r>
              <a:rPr lang="fr-FR" sz="2800" dirty="0"/>
              <a:t> </a:t>
            </a:r>
            <a:r>
              <a:rPr lang="fr-FR" sz="2800" dirty="0" err="1"/>
              <a:t>pod</a:t>
            </a:r>
            <a:r>
              <a:rPr lang="fr-FR" sz="2800" dirty="0"/>
              <a:t> </a:t>
            </a:r>
            <a:r>
              <a:rPr lang="fr-FR" sz="2800" dirty="0" err="1"/>
              <a:t>from</a:t>
            </a:r>
            <a:r>
              <a:rPr lang="fr-FR" sz="2800" dirty="0"/>
              <a:t> </a:t>
            </a:r>
            <a:r>
              <a:rPr lang="fr-FR" sz="2800" dirty="0" err="1"/>
              <a:t>nginx</a:t>
            </a:r>
            <a:r>
              <a:rPr lang="fr-FR" sz="2800" dirty="0"/>
              <a:t> image:</a:t>
            </a:r>
          </a:p>
          <a:p>
            <a:r>
              <a:rPr lang="fr-FR" sz="2800" b="1" dirty="0"/>
              <a:t>	</a:t>
            </a:r>
            <a:r>
              <a:rPr lang="fr-FR" sz="2800" b="1" dirty="0" err="1"/>
              <a:t>Kubectl</a:t>
            </a:r>
            <a:r>
              <a:rPr lang="fr-FR" sz="2800" b="1" dirty="0"/>
              <a:t> run </a:t>
            </a:r>
            <a:r>
              <a:rPr lang="fr-FR" sz="2800" b="1" dirty="0" err="1"/>
              <a:t>nginx</a:t>
            </a:r>
            <a:r>
              <a:rPr lang="fr-FR" sz="2800" b="1" dirty="0"/>
              <a:t> --image=</a:t>
            </a:r>
            <a:r>
              <a:rPr lang="fr-FR" sz="2800" b="1" dirty="0" err="1"/>
              <a:t>nginx:latest</a:t>
            </a:r>
            <a:endParaRPr lang="fr-FR" sz="2800" b="1" dirty="0"/>
          </a:p>
          <a:p>
            <a:endParaRPr lang="fr-FR" sz="2800" b="1" dirty="0"/>
          </a:p>
          <a:p>
            <a:r>
              <a:rPr lang="fr-FR" sz="2800" dirty="0"/>
              <a:t>List </a:t>
            </a:r>
            <a:r>
              <a:rPr lang="fr-FR" sz="2800" dirty="0" err="1"/>
              <a:t>pods</a:t>
            </a:r>
            <a:r>
              <a:rPr lang="fr-FR" sz="2800" dirty="0"/>
              <a:t> :</a:t>
            </a:r>
          </a:p>
          <a:p>
            <a:r>
              <a:rPr lang="fr-FR" sz="2800" b="1" dirty="0"/>
              <a:t>	</a:t>
            </a:r>
            <a:r>
              <a:rPr lang="fr-FR" sz="2800" b="1" dirty="0" err="1"/>
              <a:t>Kubectl</a:t>
            </a:r>
            <a:r>
              <a:rPr lang="fr-FR" sz="2800" b="1" dirty="0"/>
              <a:t> </a:t>
            </a:r>
            <a:r>
              <a:rPr lang="fr-FR" sz="2800" b="1" dirty="0" err="1"/>
              <a:t>get</a:t>
            </a:r>
            <a:r>
              <a:rPr lang="fr-FR" sz="2800" b="1" dirty="0"/>
              <a:t> </a:t>
            </a:r>
            <a:r>
              <a:rPr lang="fr-FR" sz="2800" b="1" dirty="0" err="1"/>
              <a:t>pods</a:t>
            </a:r>
            <a:r>
              <a:rPr lang="fr-FR" sz="2800" b="1" dirty="0"/>
              <a:t> -o </a:t>
            </a:r>
            <a:r>
              <a:rPr lang="fr-FR" sz="2800" b="1" dirty="0" err="1"/>
              <a:t>wide</a:t>
            </a:r>
            <a:endParaRPr lang="fr-FR" sz="2800" b="1" dirty="0"/>
          </a:p>
          <a:p>
            <a:endParaRPr lang="fr-FR" sz="2800" b="1" dirty="0"/>
          </a:p>
          <a:p>
            <a:r>
              <a:rPr lang="fr-FR" sz="2800" dirty="0"/>
              <a:t>Show </a:t>
            </a:r>
            <a:r>
              <a:rPr lang="fr-FR" sz="2800" dirty="0" err="1"/>
              <a:t>details</a:t>
            </a:r>
            <a:r>
              <a:rPr lang="fr-FR" sz="2800" dirty="0"/>
              <a:t> of the </a:t>
            </a:r>
            <a:r>
              <a:rPr lang="fr-FR" sz="2800" dirty="0" err="1"/>
              <a:t>pod</a:t>
            </a:r>
            <a:r>
              <a:rPr lang="fr-FR" sz="2800" dirty="0"/>
              <a:t> </a:t>
            </a:r>
            <a:r>
              <a:rPr lang="fr-FR" sz="2800" dirty="0" err="1"/>
              <a:t>created</a:t>
            </a:r>
            <a:r>
              <a:rPr lang="fr-FR" sz="2800" dirty="0"/>
              <a:t>:</a:t>
            </a:r>
          </a:p>
          <a:p>
            <a:r>
              <a:rPr lang="fr-FR" sz="2800" b="1" dirty="0"/>
              <a:t>	</a:t>
            </a:r>
            <a:r>
              <a:rPr lang="fr-FR" sz="2800" b="1" dirty="0" err="1"/>
              <a:t>Kubectl</a:t>
            </a:r>
            <a:r>
              <a:rPr lang="fr-FR" sz="2800" b="1" dirty="0"/>
              <a:t> </a:t>
            </a:r>
            <a:r>
              <a:rPr lang="fr-FR" sz="2800" b="1" dirty="0" err="1"/>
              <a:t>describe</a:t>
            </a:r>
            <a:r>
              <a:rPr lang="fr-FR" sz="2800" b="1" dirty="0"/>
              <a:t> </a:t>
            </a:r>
            <a:r>
              <a:rPr lang="fr-FR" sz="2800" b="1" dirty="0" err="1"/>
              <a:t>pods</a:t>
            </a:r>
            <a:r>
              <a:rPr lang="fr-FR" sz="2800" b="1" dirty="0"/>
              <a:t>/</a:t>
            </a:r>
            <a:r>
              <a:rPr lang="fr-FR" sz="2800" b="1" dirty="0" err="1"/>
              <a:t>nginx</a:t>
            </a:r>
            <a:endParaRPr lang="fr-FR" sz="2800" b="1" dirty="0"/>
          </a:p>
        </p:txBody>
      </p:sp>
    </p:spTree>
    <p:extLst>
      <p:ext uri="{BB962C8B-B14F-4D97-AF65-F5344CB8AC3E}">
        <p14:creationId xmlns:p14="http://schemas.microsoft.com/office/powerpoint/2010/main" val="34032481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DF8985D-C679-4738-B92F-26B723ACB393}"/>
              </a:ext>
            </a:extLst>
          </p:cNvPr>
          <p:cNvSpPr/>
          <p:nvPr/>
        </p:nvSpPr>
        <p:spPr>
          <a:xfrm>
            <a:off x="627901" y="232509"/>
            <a:ext cx="10489810" cy="646331"/>
          </a:xfrm>
          <a:prstGeom prst="rect">
            <a:avLst/>
          </a:prstGeom>
        </p:spPr>
        <p:txBody>
          <a:bodyPr wrap="square">
            <a:spAutoFit/>
          </a:bodyPr>
          <a:lstStyle/>
          <a:p>
            <a:pPr algn="ctr">
              <a:spcAft>
                <a:spcPts val="750"/>
              </a:spcAft>
            </a:pPr>
            <a:r>
              <a:rPr lang="en-US" sz="3600" dirty="0">
                <a:solidFill>
                  <a:srgbClr val="03A1A4"/>
                </a:solidFill>
                <a:latin typeface="Tw Cen MT" panose="020B0602020104020603" pitchFamily="34" charset="0"/>
              </a:rPr>
              <a:t>YAML</a:t>
            </a:r>
          </a:p>
        </p:txBody>
      </p:sp>
      <p:pic>
        <p:nvPicPr>
          <p:cNvPr id="4" name="Picture 3">
            <a:extLst>
              <a:ext uri="{FF2B5EF4-FFF2-40B4-BE49-F238E27FC236}">
                <a16:creationId xmlns:a16="http://schemas.microsoft.com/office/drawing/2014/main" id="{C508C6B4-826E-4EA9-9557-82355613C1DF}"/>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9402" b="89744" l="1998" r="94757">
                        <a14:foregroundMark x1="14732" y1="27778" x2="16604" y2="70940"/>
                        <a14:foregroundMark x1="2122" y1="20940" x2="2747" y2="87179"/>
                        <a14:foregroundMark x1="57054" y1="29487" x2="56929" y2="59829"/>
                        <a14:foregroundMark x1="94757" y1="35043" x2="94632" y2="65385"/>
                        <a14:foregroundMark x1="76030" y1="38889" x2="76030" y2="38889"/>
                        <a14:foregroundMark x1="74906" y1="80342" x2="74906" y2="80342"/>
                        <a14:foregroundMark x1="74157" y1="67094" x2="76030" y2="77778"/>
                        <a14:backgroundMark x1="30712" y1="24359" x2="30712" y2="65385"/>
                      </a14:backgroundRemoval>
                    </a14:imgEffect>
                  </a14:imgLayer>
                </a14:imgProps>
              </a:ext>
            </a:extLst>
          </a:blip>
          <a:stretch>
            <a:fillRect/>
          </a:stretch>
        </p:blipFill>
        <p:spPr>
          <a:xfrm>
            <a:off x="886322" y="2047288"/>
            <a:ext cx="10231389" cy="2988945"/>
          </a:xfrm>
          <a:prstGeom prst="rect">
            <a:avLst/>
          </a:prstGeom>
        </p:spPr>
      </p:pic>
      <p:sp>
        <p:nvSpPr>
          <p:cNvPr id="5" name="TextBox 4">
            <a:extLst>
              <a:ext uri="{FF2B5EF4-FFF2-40B4-BE49-F238E27FC236}">
                <a16:creationId xmlns:a16="http://schemas.microsoft.com/office/drawing/2014/main" id="{A6F65E31-A8C5-4D78-AEBD-27D4B8677874}"/>
              </a:ext>
            </a:extLst>
          </p:cNvPr>
          <p:cNvSpPr txBox="1"/>
          <p:nvPr/>
        </p:nvSpPr>
        <p:spPr>
          <a:xfrm>
            <a:off x="1012872" y="2152355"/>
            <a:ext cx="1252025" cy="369332"/>
          </a:xfrm>
          <a:prstGeom prst="rect">
            <a:avLst/>
          </a:prstGeom>
          <a:noFill/>
        </p:spPr>
        <p:txBody>
          <a:bodyPr wrap="square" rtlCol="0">
            <a:spAutoFit/>
          </a:bodyPr>
          <a:lstStyle/>
          <a:p>
            <a:r>
              <a:rPr lang="fr-FR" b="1" dirty="0"/>
              <a:t>Key - value</a:t>
            </a:r>
          </a:p>
        </p:txBody>
      </p:sp>
      <p:sp>
        <p:nvSpPr>
          <p:cNvPr id="6" name="TextBox 5">
            <a:extLst>
              <a:ext uri="{FF2B5EF4-FFF2-40B4-BE49-F238E27FC236}">
                <a16:creationId xmlns:a16="http://schemas.microsoft.com/office/drawing/2014/main" id="{F788F33D-4A9B-4812-B425-1693F35C86E1}"/>
              </a:ext>
            </a:extLst>
          </p:cNvPr>
          <p:cNvSpPr txBox="1"/>
          <p:nvPr/>
        </p:nvSpPr>
        <p:spPr>
          <a:xfrm>
            <a:off x="4677053" y="2105346"/>
            <a:ext cx="1252025" cy="369332"/>
          </a:xfrm>
          <a:prstGeom prst="rect">
            <a:avLst/>
          </a:prstGeom>
          <a:noFill/>
        </p:spPr>
        <p:txBody>
          <a:bodyPr wrap="square" rtlCol="0">
            <a:spAutoFit/>
          </a:bodyPr>
          <a:lstStyle/>
          <a:p>
            <a:r>
              <a:rPr lang="fr-FR" b="1" dirty="0" err="1"/>
              <a:t>Arrays</a:t>
            </a:r>
            <a:r>
              <a:rPr lang="fr-FR" b="1" dirty="0"/>
              <a:t>/List</a:t>
            </a:r>
          </a:p>
        </p:txBody>
      </p:sp>
      <p:sp>
        <p:nvSpPr>
          <p:cNvPr id="7" name="TextBox 6">
            <a:extLst>
              <a:ext uri="{FF2B5EF4-FFF2-40B4-BE49-F238E27FC236}">
                <a16:creationId xmlns:a16="http://schemas.microsoft.com/office/drawing/2014/main" id="{7A89CF80-04C9-423C-929E-1DE42C9054DA}"/>
              </a:ext>
            </a:extLst>
          </p:cNvPr>
          <p:cNvSpPr txBox="1"/>
          <p:nvPr/>
        </p:nvSpPr>
        <p:spPr>
          <a:xfrm>
            <a:off x="8186425" y="2075972"/>
            <a:ext cx="2026720" cy="369332"/>
          </a:xfrm>
          <a:prstGeom prst="rect">
            <a:avLst/>
          </a:prstGeom>
          <a:noFill/>
        </p:spPr>
        <p:txBody>
          <a:bodyPr wrap="square" rtlCol="0">
            <a:spAutoFit/>
          </a:bodyPr>
          <a:lstStyle/>
          <a:p>
            <a:r>
              <a:rPr lang="fr-FR" b="1" dirty="0" err="1"/>
              <a:t>Dictionnary</a:t>
            </a:r>
            <a:r>
              <a:rPr lang="fr-FR" b="1" dirty="0"/>
              <a:t>/</a:t>
            </a:r>
            <a:r>
              <a:rPr lang="fr-FR" b="1" dirty="0" err="1"/>
              <a:t>Map</a:t>
            </a:r>
            <a:endParaRPr lang="fr-FR" b="1" dirty="0"/>
          </a:p>
        </p:txBody>
      </p:sp>
    </p:spTree>
    <p:extLst>
      <p:ext uri="{BB962C8B-B14F-4D97-AF65-F5344CB8AC3E}">
        <p14:creationId xmlns:p14="http://schemas.microsoft.com/office/powerpoint/2010/main" val="15082998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A8627D70-57A9-4C9B-BD71-3640436A19B7}"/>
              </a:ext>
            </a:extLst>
          </p:cNvPr>
          <p:cNvPicPr>
            <a:picLocks noChangeAspect="1"/>
          </p:cNvPicPr>
          <p:nvPr/>
        </p:nvPicPr>
        <p:blipFill>
          <a:blip r:embed="rId2"/>
          <a:stretch>
            <a:fillRect/>
          </a:stretch>
        </p:blipFill>
        <p:spPr>
          <a:xfrm>
            <a:off x="2201964" y="3765054"/>
            <a:ext cx="7788072" cy="2109491"/>
          </a:xfrm>
          <a:prstGeom prst="rect">
            <a:avLst/>
          </a:prstGeom>
        </p:spPr>
      </p:pic>
      <p:sp>
        <p:nvSpPr>
          <p:cNvPr id="15" name="Rectangle 3">
            <a:extLst>
              <a:ext uri="{FF2B5EF4-FFF2-40B4-BE49-F238E27FC236}">
                <a16:creationId xmlns:a16="http://schemas.microsoft.com/office/drawing/2014/main" id="{B2A02FFD-4CE5-493A-8369-9F57BFBC215D}"/>
              </a:ext>
            </a:extLst>
          </p:cNvPr>
          <p:cNvSpPr>
            <a:spLocks noChangeArrowheads="1"/>
          </p:cNvSpPr>
          <p:nvPr/>
        </p:nvSpPr>
        <p:spPr bwMode="auto">
          <a:xfrm>
            <a:off x="1535722" y="2003052"/>
            <a:ext cx="10295207" cy="643738"/>
          </a:xfrm>
          <a:prstGeom prst="rect">
            <a:avLst/>
          </a:prstGeom>
          <a:noFill/>
          <a:ln>
            <a:noFill/>
          </a:ln>
          <a:effectLst/>
        </p:spPr>
        <p:txBody>
          <a:bodyPr vert="horz" wrap="square" lIns="0" tIns="0" rIns="0" bIns="8887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lang="fr-FR" dirty="0" err="1"/>
              <a:t>Kubernetes</a:t>
            </a:r>
            <a:r>
              <a:rPr lang="fr-FR" dirty="0"/>
              <a:t> est une plateforme open source d’orchestration de conteneurs </a:t>
            </a:r>
          </a:p>
          <a:p>
            <a:pPr lvl="0"/>
            <a:r>
              <a:rPr lang="fr-FR" dirty="0"/>
              <a:t>créé par Google</a:t>
            </a:r>
            <a:endParaRPr kumimoji="0" lang="fr-FR" altLang="fr-FR" sz="4400" u="none" strike="noStrike" cap="none" normalizeH="0" baseline="0" dirty="0">
              <a:ln>
                <a:noFill/>
              </a:ln>
              <a:solidFill>
                <a:schemeClr val="tx1"/>
              </a:solidFill>
              <a:effectLst/>
              <a:latin typeface="Arial" panose="020B0604020202020204" pitchFamily="34" charset="0"/>
            </a:endParaRPr>
          </a:p>
        </p:txBody>
      </p:sp>
      <p:pic>
        <p:nvPicPr>
          <p:cNvPr id="13" name="Picture 12" descr="A close up of a sign&#10;&#10;Description automatically generated">
            <a:extLst>
              <a:ext uri="{FF2B5EF4-FFF2-40B4-BE49-F238E27FC236}">
                <a16:creationId xmlns:a16="http://schemas.microsoft.com/office/drawing/2014/main" id="{3DF3C7DA-1B23-4502-99E7-49C2BA74D9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59628" y="228600"/>
            <a:ext cx="2472744" cy="1280160"/>
          </a:xfrm>
          <a:prstGeom prst="rect">
            <a:avLst/>
          </a:prstGeom>
        </p:spPr>
      </p:pic>
    </p:spTree>
    <p:extLst>
      <p:ext uri="{BB962C8B-B14F-4D97-AF65-F5344CB8AC3E}">
        <p14:creationId xmlns:p14="http://schemas.microsoft.com/office/powerpoint/2010/main" val="1935097938"/>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DF8985D-C679-4738-B92F-26B723ACB393}"/>
              </a:ext>
            </a:extLst>
          </p:cNvPr>
          <p:cNvSpPr/>
          <p:nvPr/>
        </p:nvSpPr>
        <p:spPr>
          <a:xfrm>
            <a:off x="627901" y="232509"/>
            <a:ext cx="10489810" cy="646331"/>
          </a:xfrm>
          <a:prstGeom prst="rect">
            <a:avLst/>
          </a:prstGeom>
        </p:spPr>
        <p:txBody>
          <a:bodyPr wrap="square">
            <a:spAutoFit/>
          </a:bodyPr>
          <a:lstStyle/>
          <a:p>
            <a:pPr algn="ctr">
              <a:spcAft>
                <a:spcPts val="750"/>
              </a:spcAft>
            </a:pPr>
            <a:r>
              <a:rPr lang="en-US" sz="3600" dirty="0">
                <a:solidFill>
                  <a:srgbClr val="03A1A4"/>
                </a:solidFill>
                <a:latin typeface="Tw Cen MT" panose="020B0602020104020603" pitchFamily="34" charset="0"/>
              </a:rPr>
              <a:t>PODS with YAML</a:t>
            </a:r>
          </a:p>
        </p:txBody>
      </p:sp>
      <p:pic>
        <p:nvPicPr>
          <p:cNvPr id="3" name="Picture 2">
            <a:extLst>
              <a:ext uri="{FF2B5EF4-FFF2-40B4-BE49-F238E27FC236}">
                <a16:creationId xmlns:a16="http://schemas.microsoft.com/office/drawing/2014/main" id="{2D15906D-E751-4E3E-8127-488731C1A3AE}"/>
              </a:ext>
            </a:extLst>
          </p:cNvPr>
          <p:cNvPicPr>
            <a:picLocks noChangeAspect="1"/>
          </p:cNvPicPr>
          <p:nvPr/>
        </p:nvPicPr>
        <p:blipFill rotWithShape="1">
          <a:blip r:embed="rId2"/>
          <a:srcRect t="20641"/>
          <a:stretch/>
        </p:blipFill>
        <p:spPr>
          <a:xfrm>
            <a:off x="2023204" y="1617785"/>
            <a:ext cx="7530391" cy="4473134"/>
          </a:xfrm>
          <a:prstGeom prst="rect">
            <a:avLst/>
          </a:prstGeom>
        </p:spPr>
      </p:pic>
    </p:spTree>
    <p:extLst>
      <p:ext uri="{BB962C8B-B14F-4D97-AF65-F5344CB8AC3E}">
        <p14:creationId xmlns:p14="http://schemas.microsoft.com/office/powerpoint/2010/main" val="38265642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DF8985D-C679-4738-B92F-26B723ACB393}"/>
              </a:ext>
            </a:extLst>
          </p:cNvPr>
          <p:cNvSpPr/>
          <p:nvPr/>
        </p:nvSpPr>
        <p:spPr>
          <a:xfrm>
            <a:off x="627901" y="232509"/>
            <a:ext cx="10489810" cy="646331"/>
          </a:xfrm>
          <a:prstGeom prst="rect">
            <a:avLst/>
          </a:prstGeom>
        </p:spPr>
        <p:txBody>
          <a:bodyPr wrap="square">
            <a:spAutoFit/>
          </a:bodyPr>
          <a:lstStyle/>
          <a:p>
            <a:pPr algn="ctr">
              <a:spcAft>
                <a:spcPts val="750"/>
              </a:spcAft>
            </a:pPr>
            <a:r>
              <a:rPr lang="en-US" sz="3600" dirty="0">
                <a:solidFill>
                  <a:srgbClr val="03A1A4"/>
                </a:solidFill>
                <a:latin typeface="Tw Cen MT" panose="020B0602020104020603" pitchFamily="34" charset="0"/>
              </a:rPr>
              <a:t>PODS with YAML</a:t>
            </a:r>
          </a:p>
        </p:txBody>
      </p:sp>
      <p:pic>
        <p:nvPicPr>
          <p:cNvPr id="4" name="Picture 3">
            <a:extLst>
              <a:ext uri="{FF2B5EF4-FFF2-40B4-BE49-F238E27FC236}">
                <a16:creationId xmlns:a16="http://schemas.microsoft.com/office/drawing/2014/main" id="{68C2DAAA-E23A-49FB-9EE1-C9C2107A1845}"/>
              </a:ext>
            </a:extLst>
          </p:cNvPr>
          <p:cNvPicPr>
            <a:picLocks noChangeAspect="1"/>
          </p:cNvPicPr>
          <p:nvPr/>
        </p:nvPicPr>
        <p:blipFill>
          <a:blip r:embed="rId2"/>
          <a:stretch>
            <a:fillRect/>
          </a:stretch>
        </p:blipFill>
        <p:spPr>
          <a:xfrm>
            <a:off x="877011" y="1592506"/>
            <a:ext cx="10437977" cy="4161180"/>
          </a:xfrm>
          <a:prstGeom prst="rect">
            <a:avLst/>
          </a:prstGeom>
        </p:spPr>
      </p:pic>
    </p:spTree>
    <p:extLst>
      <p:ext uri="{BB962C8B-B14F-4D97-AF65-F5344CB8AC3E}">
        <p14:creationId xmlns:p14="http://schemas.microsoft.com/office/powerpoint/2010/main" val="8002651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DF8985D-C679-4738-B92F-26B723ACB393}"/>
              </a:ext>
            </a:extLst>
          </p:cNvPr>
          <p:cNvSpPr/>
          <p:nvPr/>
        </p:nvSpPr>
        <p:spPr>
          <a:xfrm>
            <a:off x="627901" y="232509"/>
            <a:ext cx="10489810" cy="646331"/>
          </a:xfrm>
          <a:prstGeom prst="rect">
            <a:avLst/>
          </a:prstGeom>
        </p:spPr>
        <p:txBody>
          <a:bodyPr wrap="square">
            <a:spAutoFit/>
          </a:bodyPr>
          <a:lstStyle/>
          <a:p>
            <a:pPr algn="ctr">
              <a:spcAft>
                <a:spcPts val="750"/>
              </a:spcAft>
            </a:pPr>
            <a:r>
              <a:rPr lang="en-US" sz="3600" dirty="0">
                <a:solidFill>
                  <a:srgbClr val="03A1A4"/>
                </a:solidFill>
                <a:latin typeface="Tw Cen MT" panose="020B0602020104020603" pitchFamily="34" charset="0"/>
              </a:rPr>
              <a:t>PODS with YAML</a:t>
            </a:r>
          </a:p>
        </p:txBody>
      </p:sp>
      <p:pic>
        <p:nvPicPr>
          <p:cNvPr id="3" name="Picture 2">
            <a:extLst>
              <a:ext uri="{FF2B5EF4-FFF2-40B4-BE49-F238E27FC236}">
                <a16:creationId xmlns:a16="http://schemas.microsoft.com/office/drawing/2014/main" id="{8A12FF74-29F9-470A-81F6-B84953C6EABF}"/>
              </a:ext>
            </a:extLst>
          </p:cNvPr>
          <p:cNvPicPr>
            <a:picLocks noChangeAspect="1"/>
          </p:cNvPicPr>
          <p:nvPr/>
        </p:nvPicPr>
        <p:blipFill>
          <a:blip r:embed="rId2"/>
          <a:stretch>
            <a:fillRect/>
          </a:stretch>
        </p:blipFill>
        <p:spPr>
          <a:xfrm>
            <a:off x="825179" y="1592506"/>
            <a:ext cx="10489810" cy="4161180"/>
          </a:xfrm>
          <a:prstGeom prst="rect">
            <a:avLst/>
          </a:prstGeom>
        </p:spPr>
      </p:pic>
    </p:spTree>
    <p:extLst>
      <p:ext uri="{BB962C8B-B14F-4D97-AF65-F5344CB8AC3E}">
        <p14:creationId xmlns:p14="http://schemas.microsoft.com/office/powerpoint/2010/main" val="19719475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DF8985D-C679-4738-B92F-26B723ACB393}"/>
              </a:ext>
            </a:extLst>
          </p:cNvPr>
          <p:cNvSpPr/>
          <p:nvPr/>
        </p:nvSpPr>
        <p:spPr>
          <a:xfrm>
            <a:off x="627901" y="232509"/>
            <a:ext cx="10489810" cy="646331"/>
          </a:xfrm>
          <a:prstGeom prst="rect">
            <a:avLst/>
          </a:prstGeom>
        </p:spPr>
        <p:txBody>
          <a:bodyPr wrap="square">
            <a:spAutoFit/>
          </a:bodyPr>
          <a:lstStyle/>
          <a:p>
            <a:pPr algn="ctr">
              <a:spcAft>
                <a:spcPts val="750"/>
              </a:spcAft>
            </a:pPr>
            <a:r>
              <a:rPr lang="en-US" sz="3600" dirty="0">
                <a:solidFill>
                  <a:srgbClr val="03A1A4"/>
                </a:solidFill>
                <a:latin typeface="Tw Cen MT" panose="020B0602020104020603" pitchFamily="34" charset="0"/>
              </a:rPr>
              <a:t>PODS with YAML</a:t>
            </a:r>
          </a:p>
        </p:txBody>
      </p:sp>
      <p:pic>
        <p:nvPicPr>
          <p:cNvPr id="4" name="Picture 3">
            <a:extLst>
              <a:ext uri="{FF2B5EF4-FFF2-40B4-BE49-F238E27FC236}">
                <a16:creationId xmlns:a16="http://schemas.microsoft.com/office/drawing/2014/main" id="{901CA646-2DB7-419D-B36C-A53165408C77}"/>
              </a:ext>
            </a:extLst>
          </p:cNvPr>
          <p:cNvPicPr>
            <a:picLocks noChangeAspect="1"/>
          </p:cNvPicPr>
          <p:nvPr/>
        </p:nvPicPr>
        <p:blipFill>
          <a:blip r:embed="rId2"/>
          <a:stretch>
            <a:fillRect/>
          </a:stretch>
        </p:blipFill>
        <p:spPr>
          <a:xfrm>
            <a:off x="627901" y="1346219"/>
            <a:ext cx="10489810" cy="4700886"/>
          </a:xfrm>
          <a:prstGeom prst="rect">
            <a:avLst/>
          </a:prstGeom>
        </p:spPr>
      </p:pic>
    </p:spTree>
    <p:extLst>
      <p:ext uri="{BB962C8B-B14F-4D97-AF65-F5344CB8AC3E}">
        <p14:creationId xmlns:p14="http://schemas.microsoft.com/office/powerpoint/2010/main" val="31425190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DF8985D-C679-4738-B92F-26B723ACB393}"/>
              </a:ext>
            </a:extLst>
          </p:cNvPr>
          <p:cNvSpPr/>
          <p:nvPr/>
        </p:nvSpPr>
        <p:spPr>
          <a:xfrm>
            <a:off x="627901" y="232509"/>
            <a:ext cx="10489810" cy="646331"/>
          </a:xfrm>
          <a:prstGeom prst="rect">
            <a:avLst/>
          </a:prstGeom>
        </p:spPr>
        <p:txBody>
          <a:bodyPr wrap="square">
            <a:spAutoFit/>
          </a:bodyPr>
          <a:lstStyle/>
          <a:p>
            <a:pPr algn="ctr">
              <a:spcAft>
                <a:spcPts val="750"/>
              </a:spcAft>
            </a:pPr>
            <a:r>
              <a:rPr lang="en-US" sz="3600" dirty="0">
                <a:solidFill>
                  <a:srgbClr val="03A1A4"/>
                </a:solidFill>
                <a:latin typeface="Tw Cen MT" panose="020B0602020104020603" pitchFamily="34" charset="0"/>
              </a:rPr>
              <a:t>PODS with YAML</a:t>
            </a:r>
          </a:p>
        </p:txBody>
      </p:sp>
      <p:graphicFrame>
        <p:nvGraphicFramePr>
          <p:cNvPr id="5" name="Object 4">
            <a:extLst>
              <a:ext uri="{FF2B5EF4-FFF2-40B4-BE49-F238E27FC236}">
                <a16:creationId xmlns:a16="http://schemas.microsoft.com/office/drawing/2014/main" id="{9A7AF0E2-79F1-4CAB-BBB4-CA8D4D896A97}"/>
              </a:ext>
            </a:extLst>
          </p:cNvPr>
          <p:cNvGraphicFramePr>
            <a:graphicFrameLocks noChangeAspect="1"/>
          </p:cNvGraphicFramePr>
          <p:nvPr>
            <p:extLst>
              <p:ext uri="{D42A27DB-BD31-4B8C-83A1-F6EECF244321}">
                <p14:modId xmlns:p14="http://schemas.microsoft.com/office/powerpoint/2010/main" val="2586526143"/>
              </p:ext>
            </p:extLst>
          </p:nvPr>
        </p:nvGraphicFramePr>
        <p:xfrm>
          <a:off x="4681183" y="3429000"/>
          <a:ext cx="2580072" cy="2176936"/>
        </p:xfrm>
        <a:graphic>
          <a:graphicData uri="http://schemas.openxmlformats.org/presentationml/2006/ole">
            <mc:AlternateContent xmlns:mc="http://schemas.openxmlformats.org/markup-compatibility/2006">
              <mc:Choice xmlns:v="urn:schemas-microsoft-com:vml" Requires="v">
                <p:oleObj spid="_x0000_s44229" name="Document" showAsIcon="1" r:id="rId3" imgW="914570" imgH="771459" progId="Word.Document.12">
                  <p:embed/>
                </p:oleObj>
              </mc:Choice>
              <mc:Fallback>
                <p:oleObj name="Document" showAsIcon="1" r:id="rId3" imgW="914570" imgH="771459" progId="Word.Document.12">
                  <p:embed/>
                  <p:pic>
                    <p:nvPicPr>
                      <p:cNvPr id="0" name=""/>
                      <p:cNvPicPr/>
                      <p:nvPr/>
                    </p:nvPicPr>
                    <p:blipFill>
                      <a:blip r:embed="rId4"/>
                      <a:stretch>
                        <a:fillRect/>
                      </a:stretch>
                    </p:blipFill>
                    <p:spPr>
                      <a:xfrm>
                        <a:off x="4681183" y="3429000"/>
                        <a:ext cx="2580072" cy="2176936"/>
                      </a:xfrm>
                      <a:prstGeom prst="rect">
                        <a:avLst/>
                      </a:prstGeom>
                    </p:spPr>
                  </p:pic>
                </p:oleObj>
              </mc:Fallback>
            </mc:AlternateContent>
          </a:graphicData>
        </a:graphic>
      </p:graphicFrame>
      <p:sp>
        <p:nvSpPr>
          <p:cNvPr id="6" name="TextBox 5">
            <a:extLst>
              <a:ext uri="{FF2B5EF4-FFF2-40B4-BE49-F238E27FC236}">
                <a16:creationId xmlns:a16="http://schemas.microsoft.com/office/drawing/2014/main" id="{E80C339B-1352-43B2-9ADA-4EA03FFACAB4}"/>
              </a:ext>
            </a:extLst>
          </p:cNvPr>
          <p:cNvSpPr txBox="1"/>
          <p:nvPr/>
        </p:nvSpPr>
        <p:spPr>
          <a:xfrm>
            <a:off x="2645110" y="2429301"/>
            <a:ext cx="6455391" cy="369332"/>
          </a:xfrm>
          <a:prstGeom prst="rect">
            <a:avLst/>
          </a:prstGeom>
          <a:noFill/>
        </p:spPr>
        <p:txBody>
          <a:bodyPr wrap="square" rtlCol="0">
            <a:spAutoFit/>
          </a:bodyPr>
          <a:lstStyle/>
          <a:p>
            <a:pPr algn="ctr"/>
            <a:r>
              <a:rPr lang="fr-FR" dirty="0"/>
              <a:t>Liste des versions API:</a:t>
            </a:r>
          </a:p>
        </p:txBody>
      </p:sp>
    </p:spTree>
    <p:extLst>
      <p:ext uri="{BB962C8B-B14F-4D97-AF65-F5344CB8AC3E}">
        <p14:creationId xmlns:p14="http://schemas.microsoft.com/office/powerpoint/2010/main" val="22520210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DF8985D-C679-4738-B92F-26B723ACB393}"/>
              </a:ext>
            </a:extLst>
          </p:cNvPr>
          <p:cNvSpPr/>
          <p:nvPr/>
        </p:nvSpPr>
        <p:spPr>
          <a:xfrm>
            <a:off x="627901" y="232509"/>
            <a:ext cx="10489810" cy="646331"/>
          </a:xfrm>
          <a:prstGeom prst="rect">
            <a:avLst/>
          </a:prstGeom>
        </p:spPr>
        <p:txBody>
          <a:bodyPr wrap="square">
            <a:spAutoFit/>
          </a:bodyPr>
          <a:lstStyle/>
          <a:p>
            <a:pPr algn="ctr">
              <a:spcAft>
                <a:spcPts val="750"/>
              </a:spcAft>
            </a:pPr>
            <a:r>
              <a:rPr lang="en-US" sz="3600" dirty="0">
                <a:solidFill>
                  <a:srgbClr val="03A1A4"/>
                </a:solidFill>
                <a:latin typeface="Tw Cen MT" panose="020B0602020104020603" pitchFamily="34" charset="0"/>
              </a:rPr>
              <a:t>PODS with YAML</a:t>
            </a:r>
          </a:p>
        </p:txBody>
      </p:sp>
      <p:pic>
        <p:nvPicPr>
          <p:cNvPr id="3" name="Picture 2">
            <a:extLst>
              <a:ext uri="{FF2B5EF4-FFF2-40B4-BE49-F238E27FC236}">
                <a16:creationId xmlns:a16="http://schemas.microsoft.com/office/drawing/2014/main" id="{A944980A-943B-4EE3-8EA2-EB12801590E2}"/>
              </a:ext>
            </a:extLst>
          </p:cNvPr>
          <p:cNvPicPr>
            <a:picLocks noChangeAspect="1"/>
          </p:cNvPicPr>
          <p:nvPr/>
        </p:nvPicPr>
        <p:blipFill rotWithShape="1">
          <a:blip r:embed="rId2"/>
          <a:srcRect b="1789"/>
          <a:stretch/>
        </p:blipFill>
        <p:spPr>
          <a:xfrm>
            <a:off x="1314672" y="1349692"/>
            <a:ext cx="9230455" cy="5020628"/>
          </a:xfrm>
          <a:prstGeom prst="rect">
            <a:avLst/>
          </a:prstGeom>
        </p:spPr>
      </p:pic>
    </p:spTree>
    <p:extLst>
      <p:ext uri="{BB962C8B-B14F-4D97-AF65-F5344CB8AC3E}">
        <p14:creationId xmlns:p14="http://schemas.microsoft.com/office/powerpoint/2010/main" val="242636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DF8985D-C679-4738-B92F-26B723ACB393}"/>
              </a:ext>
            </a:extLst>
          </p:cNvPr>
          <p:cNvSpPr/>
          <p:nvPr/>
        </p:nvSpPr>
        <p:spPr>
          <a:xfrm>
            <a:off x="627901" y="232509"/>
            <a:ext cx="10489810" cy="646331"/>
          </a:xfrm>
          <a:prstGeom prst="rect">
            <a:avLst/>
          </a:prstGeom>
        </p:spPr>
        <p:txBody>
          <a:bodyPr wrap="square">
            <a:spAutoFit/>
          </a:bodyPr>
          <a:lstStyle/>
          <a:p>
            <a:pPr algn="ctr">
              <a:spcAft>
                <a:spcPts val="750"/>
              </a:spcAft>
            </a:pPr>
            <a:r>
              <a:rPr lang="en-US" sz="3600" dirty="0">
                <a:solidFill>
                  <a:srgbClr val="03A1A4"/>
                </a:solidFill>
                <a:latin typeface="Tw Cen MT" panose="020B0602020104020603" pitchFamily="34" charset="0"/>
              </a:rPr>
              <a:t>Environment variables</a:t>
            </a:r>
          </a:p>
        </p:txBody>
      </p:sp>
      <p:pic>
        <p:nvPicPr>
          <p:cNvPr id="5" name="Picture 4">
            <a:extLst>
              <a:ext uri="{FF2B5EF4-FFF2-40B4-BE49-F238E27FC236}">
                <a16:creationId xmlns:a16="http://schemas.microsoft.com/office/drawing/2014/main" id="{BD1C8B96-457F-4C9C-ACDF-1777E19B3020}"/>
              </a:ext>
            </a:extLst>
          </p:cNvPr>
          <p:cNvPicPr>
            <a:picLocks noChangeAspect="1"/>
          </p:cNvPicPr>
          <p:nvPr/>
        </p:nvPicPr>
        <p:blipFill>
          <a:blip r:embed="rId2"/>
          <a:stretch>
            <a:fillRect/>
          </a:stretch>
        </p:blipFill>
        <p:spPr>
          <a:xfrm>
            <a:off x="3070746" y="1522861"/>
            <a:ext cx="5139662" cy="4594111"/>
          </a:xfrm>
          <a:prstGeom prst="rect">
            <a:avLst/>
          </a:prstGeom>
        </p:spPr>
      </p:pic>
    </p:spTree>
    <p:extLst>
      <p:ext uri="{BB962C8B-B14F-4D97-AF65-F5344CB8AC3E}">
        <p14:creationId xmlns:p14="http://schemas.microsoft.com/office/powerpoint/2010/main" val="11714422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DF8985D-C679-4738-B92F-26B723ACB393}"/>
              </a:ext>
            </a:extLst>
          </p:cNvPr>
          <p:cNvSpPr/>
          <p:nvPr/>
        </p:nvSpPr>
        <p:spPr>
          <a:xfrm>
            <a:off x="627901" y="232509"/>
            <a:ext cx="10489810" cy="646331"/>
          </a:xfrm>
          <a:prstGeom prst="rect">
            <a:avLst/>
          </a:prstGeom>
        </p:spPr>
        <p:txBody>
          <a:bodyPr wrap="square">
            <a:spAutoFit/>
          </a:bodyPr>
          <a:lstStyle/>
          <a:p>
            <a:pPr algn="ctr">
              <a:spcAft>
                <a:spcPts val="750"/>
              </a:spcAft>
            </a:pPr>
            <a:r>
              <a:rPr lang="en-US" sz="3600" dirty="0">
                <a:solidFill>
                  <a:srgbClr val="03A1A4"/>
                </a:solidFill>
                <a:latin typeface="Tw Cen MT" panose="020B0602020104020603" pitchFamily="34" charset="0"/>
              </a:rPr>
              <a:t> Autocompletion Plugin</a:t>
            </a:r>
          </a:p>
        </p:txBody>
      </p:sp>
      <p:sp>
        <p:nvSpPr>
          <p:cNvPr id="4" name="Rectangle 3">
            <a:extLst>
              <a:ext uri="{FF2B5EF4-FFF2-40B4-BE49-F238E27FC236}">
                <a16:creationId xmlns:a16="http://schemas.microsoft.com/office/drawing/2014/main" id="{0A6340FD-6A14-4A8F-870E-A0689D42B751}"/>
              </a:ext>
            </a:extLst>
          </p:cNvPr>
          <p:cNvSpPr/>
          <p:nvPr/>
        </p:nvSpPr>
        <p:spPr>
          <a:xfrm>
            <a:off x="944880" y="1718995"/>
            <a:ext cx="10172831" cy="369332"/>
          </a:xfrm>
          <a:prstGeom prst="rect">
            <a:avLst/>
          </a:prstGeom>
        </p:spPr>
        <p:txBody>
          <a:bodyPr wrap="square">
            <a:spAutoFit/>
          </a:bodyPr>
          <a:lstStyle/>
          <a:p>
            <a:r>
              <a:rPr lang="fr-FR" dirty="0">
                <a:hlinkClick r:id="rId2"/>
              </a:rPr>
              <a:t>https://plugins.jetbrains.com/plugin/9354-kubernetes-and-openshift-resource-support/versions</a:t>
            </a:r>
            <a:endParaRPr lang="fr-FR" dirty="0"/>
          </a:p>
        </p:txBody>
      </p:sp>
      <p:pic>
        <p:nvPicPr>
          <p:cNvPr id="30723" name="Picture 3" descr="Screenshot 1">
            <a:extLst>
              <a:ext uri="{FF2B5EF4-FFF2-40B4-BE49-F238E27FC236}">
                <a16:creationId xmlns:a16="http://schemas.microsoft.com/office/drawing/2014/main" id="{FFC3A7D1-6FDC-4D0E-9636-AD3AA34FEC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7760" y="2361088"/>
            <a:ext cx="8854440" cy="3966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00690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DF8985D-C679-4738-B92F-26B723ACB393}"/>
              </a:ext>
            </a:extLst>
          </p:cNvPr>
          <p:cNvSpPr/>
          <p:nvPr/>
        </p:nvSpPr>
        <p:spPr>
          <a:xfrm>
            <a:off x="551701" y="1604109"/>
            <a:ext cx="10489810" cy="646331"/>
          </a:xfrm>
          <a:prstGeom prst="rect">
            <a:avLst/>
          </a:prstGeom>
        </p:spPr>
        <p:txBody>
          <a:bodyPr wrap="square">
            <a:spAutoFit/>
          </a:bodyPr>
          <a:lstStyle/>
          <a:p>
            <a:pPr algn="ctr">
              <a:spcAft>
                <a:spcPts val="750"/>
              </a:spcAft>
            </a:pPr>
            <a:r>
              <a:rPr lang="en-US" sz="3600" dirty="0">
                <a:solidFill>
                  <a:schemeClr val="accent2"/>
                </a:solidFill>
                <a:latin typeface="Tw Cen MT" panose="020B0602020104020603" pitchFamily="34" charset="0"/>
              </a:rPr>
              <a:t>LAB</a:t>
            </a:r>
          </a:p>
        </p:txBody>
      </p:sp>
      <p:sp>
        <p:nvSpPr>
          <p:cNvPr id="4" name="Rectangle 3">
            <a:extLst>
              <a:ext uri="{FF2B5EF4-FFF2-40B4-BE49-F238E27FC236}">
                <a16:creationId xmlns:a16="http://schemas.microsoft.com/office/drawing/2014/main" id="{0A6340FD-6A14-4A8F-870E-A0689D42B751}"/>
              </a:ext>
            </a:extLst>
          </p:cNvPr>
          <p:cNvSpPr/>
          <p:nvPr/>
        </p:nvSpPr>
        <p:spPr>
          <a:xfrm>
            <a:off x="2019169" y="3730675"/>
            <a:ext cx="10172831" cy="369332"/>
          </a:xfrm>
          <a:prstGeom prst="rect">
            <a:avLst/>
          </a:prstGeom>
        </p:spPr>
        <p:txBody>
          <a:bodyPr wrap="square">
            <a:spAutoFit/>
          </a:bodyPr>
          <a:lstStyle/>
          <a:p>
            <a:r>
              <a:rPr lang="fr-FR" dirty="0">
                <a:hlinkClick r:id="rId2"/>
              </a:rPr>
              <a:t>https://kodekloud.com/p/public-labs?scenario=kubernetes-for-beginners-pods-new</a:t>
            </a:r>
            <a:endParaRPr lang="fr-FR" dirty="0"/>
          </a:p>
        </p:txBody>
      </p:sp>
    </p:spTree>
    <p:extLst>
      <p:ext uri="{BB962C8B-B14F-4D97-AF65-F5344CB8AC3E}">
        <p14:creationId xmlns:p14="http://schemas.microsoft.com/office/powerpoint/2010/main" val="21445902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8" name="Picture 2" descr="Microservice Architecture — Learn, Build, and Deploy Applications ...">
            <a:extLst>
              <a:ext uri="{FF2B5EF4-FFF2-40B4-BE49-F238E27FC236}">
                <a16:creationId xmlns:a16="http://schemas.microsoft.com/office/drawing/2014/main" id="{F40AC659-057B-4DF2-95F2-6275EF89D2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4874" y="581404"/>
            <a:ext cx="11282251" cy="56951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67937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9448F11-7EC2-4144-8CC6-264C3EAF3CEE}"/>
              </a:ext>
            </a:extLst>
          </p:cNvPr>
          <p:cNvSpPr/>
          <p:nvPr/>
        </p:nvSpPr>
        <p:spPr>
          <a:xfrm>
            <a:off x="623667" y="259872"/>
            <a:ext cx="10489810" cy="646331"/>
          </a:xfrm>
          <a:prstGeom prst="rect">
            <a:avLst/>
          </a:prstGeom>
        </p:spPr>
        <p:txBody>
          <a:bodyPr wrap="square">
            <a:spAutoFit/>
          </a:bodyPr>
          <a:lstStyle/>
          <a:p>
            <a:pPr algn="ctr">
              <a:spcAft>
                <a:spcPts val="750"/>
              </a:spcAft>
            </a:pPr>
            <a:r>
              <a:rPr lang="en-US" sz="3600" dirty="0">
                <a:solidFill>
                  <a:srgbClr val="03A1A4"/>
                </a:solidFill>
                <a:latin typeface="Tw Cen MT" panose="020B0602020104020603" pitchFamily="34" charset="0"/>
              </a:rPr>
              <a:t>Architecture</a:t>
            </a:r>
          </a:p>
        </p:txBody>
      </p:sp>
      <p:pic>
        <p:nvPicPr>
          <p:cNvPr id="9" name="Picture 8">
            <a:extLst>
              <a:ext uri="{FF2B5EF4-FFF2-40B4-BE49-F238E27FC236}">
                <a16:creationId xmlns:a16="http://schemas.microsoft.com/office/drawing/2014/main" id="{496EC1E7-0F44-4CFB-B8F2-52DFB6F0A10A}"/>
              </a:ext>
            </a:extLst>
          </p:cNvPr>
          <p:cNvPicPr>
            <a:picLocks noChangeAspect="1"/>
          </p:cNvPicPr>
          <p:nvPr/>
        </p:nvPicPr>
        <p:blipFill>
          <a:blip r:embed="rId2"/>
          <a:stretch>
            <a:fillRect/>
          </a:stretch>
        </p:blipFill>
        <p:spPr>
          <a:xfrm>
            <a:off x="904794" y="1942124"/>
            <a:ext cx="10382411" cy="3235570"/>
          </a:xfrm>
          <a:prstGeom prst="rect">
            <a:avLst/>
          </a:prstGeom>
        </p:spPr>
      </p:pic>
    </p:spTree>
    <p:extLst>
      <p:ext uri="{BB962C8B-B14F-4D97-AF65-F5344CB8AC3E}">
        <p14:creationId xmlns:p14="http://schemas.microsoft.com/office/powerpoint/2010/main" val="4136178209"/>
      </p:ext>
    </p:extLst>
  </p:cSld>
  <p:clrMapOvr>
    <a:masterClrMapping/>
  </p:clrMapOvr>
  <p:transition spd="slow">
    <p:push dir="u"/>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DF8985D-C679-4738-B92F-26B723ACB393}"/>
              </a:ext>
            </a:extLst>
          </p:cNvPr>
          <p:cNvSpPr/>
          <p:nvPr/>
        </p:nvSpPr>
        <p:spPr>
          <a:xfrm>
            <a:off x="627901" y="232509"/>
            <a:ext cx="10489810" cy="646331"/>
          </a:xfrm>
          <a:prstGeom prst="rect">
            <a:avLst/>
          </a:prstGeom>
        </p:spPr>
        <p:txBody>
          <a:bodyPr wrap="square">
            <a:spAutoFit/>
          </a:bodyPr>
          <a:lstStyle/>
          <a:p>
            <a:pPr algn="ctr">
              <a:spcAft>
                <a:spcPts val="750"/>
              </a:spcAft>
            </a:pPr>
            <a:r>
              <a:rPr lang="en-US" sz="3600" dirty="0" err="1">
                <a:solidFill>
                  <a:srgbClr val="03A1A4"/>
                </a:solidFill>
                <a:latin typeface="Tw Cen MT" panose="020B0602020104020603" pitchFamily="34" charset="0"/>
              </a:rPr>
              <a:t>ConfigMaps</a:t>
            </a:r>
            <a:endParaRPr lang="en-US" sz="3600" dirty="0">
              <a:solidFill>
                <a:srgbClr val="03A1A4"/>
              </a:solidFill>
              <a:latin typeface="Tw Cen MT" panose="020B0602020104020603" pitchFamily="34" charset="0"/>
            </a:endParaRPr>
          </a:p>
        </p:txBody>
      </p:sp>
      <p:sp>
        <p:nvSpPr>
          <p:cNvPr id="4" name="Rectangle 3">
            <a:extLst>
              <a:ext uri="{FF2B5EF4-FFF2-40B4-BE49-F238E27FC236}">
                <a16:creationId xmlns:a16="http://schemas.microsoft.com/office/drawing/2014/main" id="{7ABC4D1D-7CF0-45E5-86DE-F5540CB487B0}"/>
              </a:ext>
            </a:extLst>
          </p:cNvPr>
          <p:cNvSpPr/>
          <p:nvPr/>
        </p:nvSpPr>
        <p:spPr>
          <a:xfrm>
            <a:off x="341194" y="1109867"/>
            <a:ext cx="9867331" cy="523220"/>
          </a:xfrm>
          <a:prstGeom prst="rect">
            <a:avLst/>
          </a:prstGeom>
        </p:spPr>
        <p:txBody>
          <a:bodyPr wrap="square">
            <a:spAutoFit/>
          </a:bodyPr>
          <a:lstStyle/>
          <a:p>
            <a:r>
              <a:rPr lang="fr-FR" sz="1400" dirty="0">
                <a:solidFill>
                  <a:srgbClr val="202124"/>
                </a:solidFill>
                <a:latin typeface="Roboto"/>
              </a:rPr>
              <a:t>Les </a:t>
            </a:r>
            <a:r>
              <a:rPr lang="fr-FR" sz="1400" b="1" dirty="0" err="1">
                <a:solidFill>
                  <a:srgbClr val="202124"/>
                </a:solidFill>
                <a:latin typeface="Roboto"/>
              </a:rPr>
              <a:t>ConfigMaps</a:t>
            </a:r>
            <a:r>
              <a:rPr lang="fr-FR" sz="1400" dirty="0">
                <a:solidFill>
                  <a:srgbClr val="202124"/>
                </a:solidFill>
                <a:latin typeface="Roboto"/>
              </a:rPr>
              <a:t> sont utiles pour stocker et partager des informations de configuration non chiffrées et non sensibles.</a:t>
            </a:r>
          </a:p>
          <a:p>
            <a:r>
              <a:rPr lang="fr-FR" sz="1400" dirty="0">
                <a:solidFill>
                  <a:srgbClr val="202124"/>
                </a:solidFill>
                <a:latin typeface="Roboto"/>
              </a:rPr>
              <a:t>Pour utiliser des informations sensibles dans les clusters, vous devez vous servir de </a:t>
            </a:r>
            <a:r>
              <a:rPr lang="fr-FR" sz="1400" dirty="0">
                <a:solidFill>
                  <a:srgbClr val="1A73E8"/>
                </a:solidFill>
                <a:latin typeface="Roboto"/>
                <a:hlinkClick r:id="rId2"/>
              </a:rPr>
              <a:t>secrets</a:t>
            </a:r>
            <a:r>
              <a:rPr lang="fr-FR" sz="1400" dirty="0">
                <a:solidFill>
                  <a:srgbClr val="202124"/>
                </a:solidFill>
                <a:latin typeface="Roboto"/>
              </a:rPr>
              <a:t>.</a:t>
            </a:r>
            <a:endParaRPr lang="fr-FR" sz="1400" dirty="0"/>
          </a:p>
        </p:txBody>
      </p:sp>
      <p:sp>
        <p:nvSpPr>
          <p:cNvPr id="12" name="Rectangle 2">
            <a:extLst>
              <a:ext uri="{FF2B5EF4-FFF2-40B4-BE49-F238E27FC236}">
                <a16:creationId xmlns:a16="http://schemas.microsoft.com/office/drawing/2014/main" id="{ABCF8A63-B953-4E4D-9FA4-B9C091D127C6}"/>
              </a:ext>
            </a:extLst>
          </p:cNvPr>
          <p:cNvSpPr>
            <a:spLocks noChangeArrowheads="1"/>
          </p:cNvSpPr>
          <p:nvPr/>
        </p:nvSpPr>
        <p:spPr bwMode="auto">
          <a:xfrm>
            <a:off x="808916" y="1913199"/>
            <a:ext cx="6697353" cy="1915909"/>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50" b="0" i="0" u="none" strike="noStrike" cap="none" normalizeH="0" baseline="0" dirty="0">
              <a:ln>
                <a:noFill/>
              </a:ln>
              <a:solidFill>
                <a:srgbClr val="CC7832"/>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C7832"/>
                </a:solidFill>
                <a:effectLst/>
                <a:latin typeface="Consolas" panose="020B0609020204030204" pitchFamily="49" charset="0"/>
              </a:rPr>
              <a:t>kind</a:t>
            </a:r>
            <a:r>
              <a:rPr kumimoji="0" lang="fr-FR" altLang="fr-FR" sz="1050" b="0" i="0" u="none" strike="noStrike" cap="none" normalizeH="0" baseline="0" dirty="0">
                <a:ln>
                  <a:noFill/>
                </a:ln>
                <a:solidFill>
                  <a:srgbClr val="A9B7C6"/>
                </a:solidFill>
                <a:effectLst/>
                <a:latin typeface="Consolas" panose="020B0609020204030204" pitchFamily="49" charset="0"/>
              </a:rPr>
              <a:t>: </a:t>
            </a:r>
            <a:r>
              <a:rPr kumimoji="0" lang="fr-FR" altLang="fr-FR" sz="1050" b="0" i="0" u="none" strike="noStrike" cap="none" normalizeH="0" baseline="0" dirty="0" err="1">
                <a:ln>
                  <a:noFill/>
                </a:ln>
                <a:solidFill>
                  <a:srgbClr val="A9B7C6"/>
                </a:solidFill>
                <a:effectLst/>
                <a:latin typeface="Consolas" panose="020B0609020204030204" pitchFamily="49" charset="0"/>
              </a:rPr>
              <a:t>ConfigMap</a:t>
            </a:r>
            <a:br>
              <a:rPr kumimoji="0" lang="fr-FR" altLang="fr-FR" sz="1050" b="0" i="0" u="none" strike="noStrike" cap="none" normalizeH="0" baseline="0" dirty="0">
                <a:ln>
                  <a:noFill/>
                </a:ln>
                <a:solidFill>
                  <a:srgbClr val="A9B7C6"/>
                </a:solidFill>
                <a:effectLst/>
                <a:latin typeface="Consolas" panose="020B0609020204030204" pitchFamily="49" charset="0"/>
              </a:rPr>
            </a:br>
            <a:r>
              <a:rPr kumimoji="0" lang="fr-FR" altLang="fr-FR" sz="1050" b="0" i="0" u="none" strike="noStrike" cap="none" normalizeH="0" baseline="0" dirty="0">
                <a:ln>
                  <a:noFill/>
                </a:ln>
                <a:solidFill>
                  <a:srgbClr val="CC7832"/>
                </a:solidFill>
                <a:effectLst/>
                <a:latin typeface="Consolas" panose="020B0609020204030204" pitchFamily="49" charset="0"/>
              </a:rPr>
              <a:t>apiVersion</a:t>
            </a:r>
            <a:r>
              <a:rPr kumimoji="0" lang="fr-FR" altLang="fr-FR" sz="1050" b="0" i="0" u="none" strike="noStrike" cap="none" normalizeH="0" baseline="0" dirty="0">
                <a:ln>
                  <a:noFill/>
                </a:ln>
                <a:solidFill>
                  <a:srgbClr val="A9B7C6"/>
                </a:solidFill>
                <a:effectLst/>
                <a:latin typeface="Consolas" panose="020B0609020204030204" pitchFamily="49" charset="0"/>
              </a:rPr>
              <a:t>: v1</a:t>
            </a:r>
            <a:br>
              <a:rPr kumimoji="0" lang="fr-FR" altLang="fr-FR" sz="1050" b="0" i="0" u="none" strike="noStrike" cap="none" normalizeH="0" baseline="0" dirty="0">
                <a:ln>
                  <a:noFill/>
                </a:ln>
                <a:solidFill>
                  <a:srgbClr val="A9B7C6"/>
                </a:solidFill>
                <a:effectLst/>
                <a:latin typeface="Consolas" panose="020B0609020204030204" pitchFamily="49" charset="0"/>
              </a:rPr>
            </a:br>
            <a:r>
              <a:rPr kumimoji="0" lang="fr-FR" altLang="fr-FR" sz="1050" b="0" i="0" u="none" strike="noStrike" cap="none" normalizeH="0" baseline="0" dirty="0" err="1">
                <a:ln>
                  <a:noFill/>
                </a:ln>
                <a:solidFill>
                  <a:srgbClr val="CC7832"/>
                </a:solidFill>
                <a:effectLst/>
                <a:latin typeface="Consolas" panose="020B0609020204030204" pitchFamily="49" charset="0"/>
              </a:rPr>
              <a:t>metadata</a:t>
            </a:r>
            <a:r>
              <a:rPr kumimoji="0" lang="fr-FR" altLang="fr-FR" sz="1050" b="0" i="0" u="none" strike="noStrike" cap="none" normalizeH="0" baseline="0" dirty="0">
                <a:ln>
                  <a:noFill/>
                </a:ln>
                <a:solidFill>
                  <a:srgbClr val="A9B7C6"/>
                </a:solidFill>
                <a:effectLst/>
                <a:latin typeface="Consolas" panose="020B0609020204030204" pitchFamily="49" charset="0"/>
              </a:rPr>
              <a:t>:</a:t>
            </a:r>
            <a:br>
              <a:rPr kumimoji="0" lang="fr-FR" altLang="fr-FR" sz="1050" b="0" i="0" u="none" strike="noStrike" cap="none" normalizeH="0" baseline="0" dirty="0">
                <a:ln>
                  <a:noFill/>
                </a:ln>
                <a:solidFill>
                  <a:srgbClr val="A9B7C6"/>
                </a:solidFill>
                <a:effectLst/>
                <a:latin typeface="Consolas" panose="020B0609020204030204" pitchFamily="49" charset="0"/>
              </a:rPr>
            </a:br>
            <a:r>
              <a:rPr kumimoji="0" lang="fr-FR" altLang="fr-FR" sz="1050" b="0" i="0" u="none" strike="noStrike" cap="none" normalizeH="0" baseline="0" dirty="0">
                <a:ln>
                  <a:noFill/>
                </a:ln>
                <a:solidFill>
                  <a:srgbClr val="A9B7C6"/>
                </a:solidFill>
                <a:effectLst/>
                <a:latin typeface="Consolas" panose="020B0609020204030204" pitchFamily="49" charset="0"/>
              </a:rPr>
              <a:t>  </a:t>
            </a:r>
            <a:r>
              <a:rPr kumimoji="0" lang="fr-FR" altLang="fr-FR" sz="1050" b="0" i="0" u="none" strike="noStrike" cap="none" normalizeH="0" baseline="0" dirty="0" err="1">
                <a:ln>
                  <a:noFill/>
                </a:ln>
                <a:solidFill>
                  <a:srgbClr val="CC7832"/>
                </a:solidFill>
                <a:effectLst/>
                <a:latin typeface="Consolas" panose="020B0609020204030204" pitchFamily="49" charset="0"/>
              </a:rPr>
              <a:t>name</a:t>
            </a:r>
            <a:r>
              <a:rPr kumimoji="0" lang="fr-FR" altLang="fr-FR" sz="1050" b="0" i="0" u="none" strike="noStrike" cap="none" normalizeH="0" baseline="0" dirty="0">
                <a:ln>
                  <a:noFill/>
                </a:ln>
                <a:solidFill>
                  <a:srgbClr val="A9B7C6"/>
                </a:solidFill>
                <a:effectLst/>
                <a:latin typeface="Consolas" panose="020B0609020204030204" pitchFamily="49" charset="0"/>
              </a:rPr>
              <a:t>: </a:t>
            </a:r>
            <a:r>
              <a:rPr kumimoji="0" lang="fr-FR" altLang="fr-FR" sz="1050" b="0" i="0" u="none" strike="noStrike" cap="none" normalizeH="0" baseline="0" dirty="0" err="1">
                <a:ln>
                  <a:noFill/>
                </a:ln>
                <a:solidFill>
                  <a:srgbClr val="A9B7C6"/>
                </a:solidFill>
                <a:effectLst/>
                <a:latin typeface="Consolas" panose="020B0609020204030204" pitchFamily="49" charset="0"/>
              </a:rPr>
              <a:t>example-configmap</a:t>
            </a:r>
            <a:br>
              <a:rPr kumimoji="0" lang="fr-FR" altLang="fr-FR" sz="1050" b="0" i="0" u="none" strike="noStrike" cap="none" normalizeH="0" baseline="0" dirty="0">
                <a:ln>
                  <a:noFill/>
                </a:ln>
                <a:solidFill>
                  <a:srgbClr val="A9B7C6"/>
                </a:solidFill>
                <a:effectLst/>
                <a:latin typeface="Consolas" panose="020B0609020204030204" pitchFamily="49" charset="0"/>
              </a:rPr>
            </a:br>
            <a:r>
              <a:rPr kumimoji="0" lang="fr-FR" altLang="fr-FR" sz="1050" b="0" i="0" u="none" strike="noStrike" cap="none" normalizeH="0" baseline="0" dirty="0">
                <a:ln>
                  <a:noFill/>
                </a:ln>
                <a:solidFill>
                  <a:srgbClr val="CC7832"/>
                </a:solidFill>
                <a:effectLst/>
                <a:latin typeface="Consolas" panose="020B0609020204030204" pitchFamily="49" charset="0"/>
              </a:rPr>
              <a:t>data</a:t>
            </a:r>
            <a:r>
              <a:rPr kumimoji="0" lang="fr-FR" altLang="fr-FR" sz="1050" b="0" i="0" u="none" strike="noStrike" cap="none" normalizeH="0" baseline="0" dirty="0">
                <a:ln>
                  <a:noFill/>
                </a:ln>
                <a:solidFill>
                  <a:srgbClr val="A9B7C6"/>
                </a:solidFill>
                <a:effectLst/>
                <a:latin typeface="Consolas" panose="020B0609020204030204" pitchFamily="49" charset="0"/>
              </a:rPr>
              <a:t>:</a:t>
            </a:r>
            <a:br>
              <a:rPr kumimoji="0" lang="fr-FR" altLang="fr-FR" sz="1050" b="0" i="0" u="none" strike="noStrike" cap="none" normalizeH="0" baseline="0" dirty="0">
                <a:ln>
                  <a:noFill/>
                </a:ln>
                <a:solidFill>
                  <a:srgbClr val="A9B7C6"/>
                </a:solidFill>
                <a:effectLst/>
                <a:latin typeface="Consolas" panose="020B0609020204030204" pitchFamily="49" charset="0"/>
              </a:rPr>
            </a:br>
            <a:br>
              <a:rPr kumimoji="0" lang="fr-FR" altLang="fr-FR" sz="1050" b="0" i="0" u="none" strike="noStrike" cap="none" normalizeH="0" baseline="0" dirty="0">
                <a:ln>
                  <a:noFill/>
                </a:ln>
                <a:solidFill>
                  <a:srgbClr val="A9B7C6"/>
                </a:solidFill>
                <a:effectLst/>
                <a:latin typeface="Consolas" panose="020B0609020204030204" pitchFamily="49" charset="0"/>
              </a:rPr>
            </a:br>
            <a:r>
              <a:rPr kumimoji="0" lang="fr-FR" altLang="fr-FR" sz="1050" b="0" i="0" u="none" strike="noStrike" cap="none" normalizeH="0" baseline="0" dirty="0">
                <a:ln>
                  <a:noFill/>
                </a:ln>
                <a:solidFill>
                  <a:srgbClr val="A9B7C6"/>
                </a:solidFill>
                <a:effectLst/>
                <a:latin typeface="Consolas" panose="020B0609020204030204" pitchFamily="49" charset="0"/>
              </a:rPr>
              <a:t>  </a:t>
            </a:r>
            <a:r>
              <a:rPr kumimoji="0" lang="fr-FR" altLang="fr-FR" sz="1050" b="0" i="0" u="none" strike="noStrike" cap="none" normalizeH="0" baseline="0" dirty="0" err="1">
                <a:ln>
                  <a:noFill/>
                </a:ln>
                <a:solidFill>
                  <a:srgbClr val="CC7832"/>
                </a:solidFill>
                <a:effectLst/>
                <a:latin typeface="Consolas" panose="020B0609020204030204" pitchFamily="49" charset="0"/>
              </a:rPr>
              <a:t>database</a:t>
            </a:r>
            <a:r>
              <a:rPr kumimoji="0" lang="fr-FR" altLang="fr-FR" sz="1050" b="0" i="0" u="none" strike="noStrike" cap="none" normalizeH="0" baseline="0" dirty="0">
                <a:ln>
                  <a:noFill/>
                </a:ln>
                <a:solidFill>
                  <a:srgbClr val="A9B7C6"/>
                </a:solidFill>
                <a:effectLst/>
                <a:latin typeface="Consolas" panose="020B0609020204030204" pitchFamily="49" charset="0"/>
              </a:rPr>
              <a:t>: </a:t>
            </a:r>
            <a:r>
              <a:rPr kumimoji="0" lang="fr-FR" altLang="fr-FR" sz="1050" b="0" i="0" u="none" strike="noStrike" cap="none" normalizeH="0" baseline="0" dirty="0" err="1">
                <a:ln>
                  <a:noFill/>
                </a:ln>
                <a:solidFill>
                  <a:srgbClr val="A9B7C6"/>
                </a:solidFill>
                <a:effectLst/>
                <a:latin typeface="Consolas" panose="020B0609020204030204" pitchFamily="49" charset="0"/>
              </a:rPr>
              <a:t>mongodbsrv</a:t>
            </a:r>
            <a:br>
              <a:rPr kumimoji="0" lang="fr-FR" altLang="fr-FR" sz="1050" b="0" i="0" u="none" strike="noStrike" cap="none" normalizeH="0" baseline="0" dirty="0">
                <a:ln>
                  <a:noFill/>
                </a:ln>
                <a:solidFill>
                  <a:srgbClr val="A9B7C6"/>
                </a:solidFill>
                <a:effectLst/>
                <a:latin typeface="Consolas" panose="020B0609020204030204" pitchFamily="49" charset="0"/>
              </a:rPr>
            </a:br>
            <a:r>
              <a:rPr kumimoji="0" lang="fr-FR" altLang="fr-FR" sz="1050" b="0" i="0" u="none" strike="noStrike" cap="none" normalizeH="0" baseline="0" dirty="0">
                <a:ln>
                  <a:noFill/>
                </a:ln>
                <a:solidFill>
                  <a:srgbClr val="A9B7C6"/>
                </a:solidFill>
                <a:effectLst/>
                <a:latin typeface="Consolas" panose="020B0609020204030204" pitchFamily="49" charset="0"/>
              </a:rPr>
              <a:t>  </a:t>
            </a:r>
            <a:r>
              <a:rPr kumimoji="0" lang="fr-FR" altLang="fr-FR" sz="1050" b="0" i="0" u="none" strike="noStrike" cap="none" normalizeH="0" baseline="0" dirty="0" err="1">
                <a:ln>
                  <a:noFill/>
                </a:ln>
                <a:solidFill>
                  <a:srgbClr val="CC7832"/>
                </a:solidFill>
                <a:effectLst/>
                <a:latin typeface="Consolas" panose="020B0609020204030204" pitchFamily="49" charset="0"/>
              </a:rPr>
              <a:t>database_uri</a:t>
            </a:r>
            <a:r>
              <a:rPr kumimoji="0" lang="fr-FR" altLang="fr-FR" sz="1050" b="0" i="0" u="none" strike="noStrike" cap="none" normalizeH="0" baseline="0" dirty="0">
                <a:ln>
                  <a:noFill/>
                </a:ln>
                <a:solidFill>
                  <a:srgbClr val="A9B7C6"/>
                </a:solidFill>
                <a:effectLst/>
                <a:latin typeface="Consolas" panose="020B0609020204030204" pitchFamily="49" charset="0"/>
              </a:rPr>
              <a:t>: mongodbsrv://localhost:27017</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2400" b="0" i="0" u="none" strike="noStrike" cap="none" normalizeH="0" baseline="0" dirty="0">
              <a:ln>
                <a:noFill/>
              </a:ln>
              <a:solidFill>
                <a:schemeClr val="tx1"/>
              </a:solidFill>
              <a:effectLst/>
              <a:latin typeface="Arial" panose="020B0604020202020204" pitchFamily="34" charset="0"/>
            </a:endParaRPr>
          </a:p>
        </p:txBody>
      </p:sp>
      <p:sp>
        <p:nvSpPr>
          <p:cNvPr id="13" name="Rectangle 3">
            <a:extLst>
              <a:ext uri="{FF2B5EF4-FFF2-40B4-BE49-F238E27FC236}">
                <a16:creationId xmlns:a16="http://schemas.microsoft.com/office/drawing/2014/main" id="{113DA104-2CE9-4CB0-91B3-434EEC58408D}"/>
              </a:ext>
            </a:extLst>
          </p:cNvPr>
          <p:cNvSpPr>
            <a:spLocks noChangeArrowheads="1"/>
          </p:cNvSpPr>
          <p:nvPr/>
        </p:nvSpPr>
        <p:spPr bwMode="auto">
          <a:xfrm>
            <a:off x="808917" y="3986846"/>
            <a:ext cx="3217174" cy="2246769"/>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00" dirty="0">
                <a:solidFill>
                  <a:srgbClr val="CC7832"/>
                </a:solidFill>
                <a:latin typeface="Consolas" panose="020B0609020204030204" pitchFamily="49" charset="0"/>
              </a:rPr>
              <a:t>apiVersion</a:t>
            </a:r>
            <a:r>
              <a:rPr lang="fr-FR" altLang="fr-FR" sz="1000" dirty="0">
                <a:solidFill>
                  <a:srgbClr val="A9B7C6"/>
                </a:solidFill>
                <a:latin typeface="Consolas" panose="020B0609020204030204" pitchFamily="49" charset="0"/>
              </a:rPr>
              <a:t>: v1</a:t>
            </a:r>
            <a:endParaRPr kumimoji="0" lang="fr-FR" altLang="fr-FR" sz="1000" b="0" i="0" u="none" strike="noStrike" cap="none" normalizeH="0" baseline="0" dirty="0">
              <a:ln>
                <a:noFill/>
              </a:ln>
              <a:solidFill>
                <a:srgbClr val="CC7832"/>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C7832"/>
                </a:solidFill>
                <a:effectLst/>
                <a:latin typeface="Consolas" panose="020B0609020204030204" pitchFamily="49" charset="0"/>
              </a:rPr>
              <a:t>kind</a:t>
            </a: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err="1">
                <a:ln>
                  <a:noFill/>
                </a:ln>
                <a:solidFill>
                  <a:srgbClr val="A9B7C6"/>
                </a:solidFill>
                <a:effectLst/>
                <a:latin typeface="Consolas" panose="020B0609020204030204" pitchFamily="49" charset="0"/>
              </a:rPr>
              <a:t>Pod</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err="1">
                <a:ln>
                  <a:noFill/>
                </a:ln>
                <a:solidFill>
                  <a:srgbClr val="CC7832"/>
                </a:solidFill>
                <a:effectLst/>
                <a:latin typeface="Consolas" panose="020B0609020204030204" pitchFamily="49" charset="0"/>
              </a:rPr>
              <a:t>metadata</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err="1">
                <a:ln>
                  <a:noFill/>
                </a:ln>
                <a:solidFill>
                  <a:srgbClr val="CC7832"/>
                </a:solidFill>
                <a:effectLst/>
                <a:latin typeface="Consolas" panose="020B0609020204030204" pitchFamily="49" charset="0"/>
              </a:rPr>
              <a:t>name</a:t>
            </a: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err="1">
                <a:ln>
                  <a:noFill/>
                </a:ln>
                <a:solidFill>
                  <a:srgbClr val="A9B7C6"/>
                </a:solidFill>
                <a:effectLst/>
                <a:latin typeface="Consolas" panose="020B0609020204030204" pitchFamily="49" charset="0"/>
              </a:rPr>
              <a:t>pod</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err="1">
                <a:ln>
                  <a:noFill/>
                </a:ln>
                <a:solidFill>
                  <a:srgbClr val="A9B7C6"/>
                </a:solidFill>
                <a:effectLst/>
                <a:latin typeface="Consolas" panose="020B0609020204030204" pitchFamily="49" charset="0"/>
              </a:rPr>
              <a:t>env</a:t>
            </a:r>
            <a:r>
              <a:rPr kumimoji="0" lang="fr-FR" altLang="fr-FR" sz="1000" b="0" i="0" u="none" strike="noStrike" cap="none" normalizeH="0" baseline="0" dirty="0">
                <a:ln>
                  <a:noFill/>
                </a:ln>
                <a:solidFill>
                  <a:srgbClr val="A9B7C6"/>
                </a:solidFill>
                <a:effectLst/>
                <a:latin typeface="Consolas" panose="020B0609020204030204" pitchFamily="49" charset="0"/>
              </a:rPr>
              <a:t>-var</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err="1">
                <a:ln>
                  <a:noFill/>
                </a:ln>
                <a:solidFill>
                  <a:srgbClr val="CC7832"/>
                </a:solidFill>
                <a:effectLst/>
                <a:latin typeface="Consolas" panose="020B0609020204030204" pitchFamily="49" charset="0"/>
              </a:rPr>
              <a:t>spec</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a:ln>
                  <a:noFill/>
                </a:ln>
                <a:solidFill>
                  <a:srgbClr val="CC7832"/>
                </a:solidFill>
                <a:effectLst/>
                <a:latin typeface="Consolas" panose="020B0609020204030204" pitchFamily="49" charset="0"/>
              </a:rPr>
              <a:t>containers</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 </a:t>
            </a:r>
            <a:r>
              <a:rPr kumimoji="0" lang="fr-FR" altLang="fr-FR" sz="1000" b="0" i="0" u="none" strike="noStrike" cap="none" normalizeH="0" baseline="0" dirty="0" err="1">
                <a:ln>
                  <a:noFill/>
                </a:ln>
                <a:solidFill>
                  <a:srgbClr val="CC7832"/>
                </a:solidFill>
                <a:effectLst/>
                <a:latin typeface="Consolas" panose="020B0609020204030204" pitchFamily="49" charset="0"/>
              </a:rPr>
              <a:t>name</a:t>
            </a: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err="1">
                <a:ln>
                  <a:noFill/>
                </a:ln>
                <a:solidFill>
                  <a:srgbClr val="A9B7C6"/>
                </a:solidFill>
                <a:effectLst/>
                <a:latin typeface="Consolas" panose="020B0609020204030204" pitchFamily="49" charset="0"/>
              </a:rPr>
              <a:t>env</a:t>
            </a:r>
            <a:r>
              <a:rPr kumimoji="0" lang="fr-FR" altLang="fr-FR" sz="1000" b="0" i="0" u="none" strike="noStrike" cap="none" normalizeH="0" baseline="0" dirty="0">
                <a:ln>
                  <a:noFill/>
                </a:ln>
                <a:solidFill>
                  <a:srgbClr val="A9B7C6"/>
                </a:solidFill>
                <a:effectLst/>
                <a:latin typeface="Consolas" panose="020B0609020204030204" pitchFamily="49" charset="0"/>
              </a:rPr>
              <a:t>-var-</a:t>
            </a:r>
            <a:r>
              <a:rPr kumimoji="0" lang="fr-FR" altLang="fr-FR" sz="1000" b="0" i="0" u="none" strike="noStrike" cap="none" normalizeH="0" baseline="0" dirty="0" err="1">
                <a:ln>
                  <a:noFill/>
                </a:ln>
                <a:solidFill>
                  <a:srgbClr val="A9B7C6"/>
                </a:solidFill>
                <a:effectLst/>
                <a:latin typeface="Consolas" panose="020B0609020204030204" pitchFamily="49" charset="0"/>
              </a:rPr>
              <a:t>configmap</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a:ln>
                  <a:noFill/>
                </a:ln>
                <a:solidFill>
                  <a:srgbClr val="CC7832"/>
                </a:solidFill>
                <a:effectLst/>
                <a:latin typeface="Consolas" panose="020B0609020204030204" pitchFamily="49" charset="0"/>
              </a:rPr>
              <a:t>image</a:t>
            </a:r>
            <a:r>
              <a:rPr kumimoji="0" lang="fr-FR" altLang="fr-FR" sz="1000" b="0" i="0" u="none" strike="noStrike" cap="none" normalizeH="0" baseline="0" dirty="0">
                <a:ln>
                  <a:noFill/>
                </a:ln>
                <a:solidFill>
                  <a:srgbClr val="A9B7C6"/>
                </a:solidFill>
                <a:effectLst/>
                <a:latin typeface="Consolas" panose="020B0609020204030204" pitchFamily="49" charset="0"/>
              </a:rPr>
              <a:t>: nginx:1.7.9</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err="1">
                <a:ln>
                  <a:noFill/>
                </a:ln>
                <a:solidFill>
                  <a:srgbClr val="CC7832"/>
                </a:solidFill>
                <a:effectLst/>
                <a:latin typeface="Consolas" panose="020B0609020204030204" pitchFamily="49" charset="0"/>
              </a:rPr>
              <a:t>env</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 </a:t>
            </a:r>
            <a:r>
              <a:rPr kumimoji="0" lang="fr-FR" altLang="fr-FR" sz="1000" b="0" i="0" u="none" strike="noStrike" cap="none" normalizeH="0" baseline="0" dirty="0" err="1">
                <a:ln>
                  <a:noFill/>
                </a:ln>
                <a:solidFill>
                  <a:srgbClr val="CC7832"/>
                </a:solidFill>
                <a:effectLst/>
                <a:latin typeface="Consolas" panose="020B0609020204030204" pitchFamily="49" charset="0"/>
              </a:rPr>
              <a:t>name</a:t>
            </a:r>
            <a:r>
              <a:rPr kumimoji="0" lang="fr-FR" altLang="fr-FR" sz="1000" b="0" i="0" u="none" strike="noStrike" cap="none" normalizeH="0" baseline="0" dirty="0">
                <a:ln>
                  <a:noFill/>
                </a:ln>
                <a:solidFill>
                  <a:srgbClr val="A9B7C6"/>
                </a:solidFill>
                <a:effectLst/>
                <a:latin typeface="Consolas" panose="020B0609020204030204" pitchFamily="49" charset="0"/>
              </a:rPr>
              <a:t>: DB</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err="1">
                <a:ln>
                  <a:noFill/>
                </a:ln>
                <a:solidFill>
                  <a:srgbClr val="CC7832"/>
                </a:solidFill>
                <a:effectLst/>
                <a:latin typeface="Consolas" panose="020B0609020204030204" pitchFamily="49" charset="0"/>
              </a:rPr>
              <a:t>valueFrom</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err="1">
                <a:ln>
                  <a:noFill/>
                </a:ln>
                <a:solidFill>
                  <a:srgbClr val="CC7832"/>
                </a:solidFill>
                <a:effectLst/>
                <a:latin typeface="Consolas" panose="020B0609020204030204" pitchFamily="49" charset="0"/>
              </a:rPr>
              <a:t>configMapKeyRef</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err="1">
                <a:ln>
                  <a:noFill/>
                </a:ln>
                <a:solidFill>
                  <a:srgbClr val="CC7832"/>
                </a:solidFill>
                <a:effectLst/>
                <a:latin typeface="Consolas" panose="020B0609020204030204" pitchFamily="49" charset="0"/>
              </a:rPr>
              <a:t>name</a:t>
            </a: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err="1">
                <a:ln>
                  <a:noFill/>
                </a:ln>
                <a:solidFill>
                  <a:srgbClr val="A9B7C6"/>
                </a:solidFill>
                <a:effectLst/>
                <a:latin typeface="Consolas" panose="020B0609020204030204" pitchFamily="49" charset="0"/>
              </a:rPr>
              <a:t>example-configmap</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a:ln>
                  <a:noFill/>
                </a:ln>
                <a:solidFill>
                  <a:srgbClr val="CC7832"/>
                </a:solidFill>
                <a:effectLst/>
                <a:latin typeface="Consolas" panose="020B0609020204030204" pitchFamily="49" charset="0"/>
              </a:rPr>
              <a:t>key</a:t>
            </a: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err="1">
                <a:ln>
                  <a:noFill/>
                </a:ln>
                <a:solidFill>
                  <a:srgbClr val="A9B7C6"/>
                </a:solidFill>
                <a:effectLst/>
                <a:latin typeface="Consolas" panose="020B0609020204030204" pitchFamily="49" charset="0"/>
              </a:rPr>
              <a:t>database</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5" name="Rectangle 5">
            <a:extLst>
              <a:ext uri="{FF2B5EF4-FFF2-40B4-BE49-F238E27FC236}">
                <a16:creationId xmlns:a16="http://schemas.microsoft.com/office/drawing/2014/main" id="{049EF978-6A03-466D-8B5D-4D18EB672481}"/>
              </a:ext>
            </a:extLst>
          </p:cNvPr>
          <p:cNvSpPr>
            <a:spLocks noChangeArrowheads="1"/>
          </p:cNvSpPr>
          <p:nvPr/>
        </p:nvSpPr>
        <p:spPr bwMode="auto">
          <a:xfrm>
            <a:off x="4162568" y="3986845"/>
            <a:ext cx="3343702" cy="2246769"/>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0" i="0" u="none" strike="noStrike" cap="none" normalizeH="0" baseline="0" dirty="0">
              <a:ln>
                <a:noFill/>
              </a:ln>
              <a:solidFill>
                <a:srgbClr val="CC7832"/>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C7832"/>
                </a:solidFill>
                <a:effectLst/>
                <a:latin typeface="Consolas" panose="020B0609020204030204" pitchFamily="49" charset="0"/>
              </a:rPr>
              <a:t>apiVersion</a:t>
            </a:r>
            <a:r>
              <a:rPr kumimoji="0" lang="fr-FR" altLang="fr-FR" sz="1000" b="0" i="0" u="none" strike="noStrike" cap="none" normalizeH="0" baseline="0" dirty="0">
                <a:ln>
                  <a:noFill/>
                </a:ln>
                <a:solidFill>
                  <a:srgbClr val="A9B7C6"/>
                </a:solidFill>
                <a:effectLst/>
                <a:latin typeface="Consolas" panose="020B0609020204030204" pitchFamily="49" charset="0"/>
              </a:rPr>
              <a:t>: v1</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CC7832"/>
                </a:solidFill>
                <a:effectLst/>
                <a:latin typeface="Consolas" panose="020B0609020204030204" pitchFamily="49" charset="0"/>
              </a:rPr>
              <a:t>kind</a:t>
            </a: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err="1">
                <a:ln>
                  <a:noFill/>
                </a:ln>
                <a:solidFill>
                  <a:srgbClr val="A9B7C6"/>
                </a:solidFill>
                <a:effectLst/>
                <a:latin typeface="Consolas" panose="020B0609020204030204" pitchFamily="49" charset="0"/>
              </a:rPr>
              <a:t>Pod</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err="1">
                <a:ln>
                  <a:noFill/>
                </a:ln>
                <a:solidFill>
                  <a:srgbClr val="CC7832"/>
                </a:solidFill>
                <a:effectLst/>
                <a:latin typeface="Consolas" panose="020B0609020204030204" pitchFamily="49" charset="0"/>
              </a:rPr>
              <a:t>metadata</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err="1">
                <a:ln>
                  <a:noFill/>
                </a:ln>
                <a:solidFill>
                  <a:srgbClr val="CC7832"/>
                </a:solidFill>
                <a:effectLst/>
                <a:latin typeface="Consolas" panose="020B0609020204030204" pitchFamily="49" charset="0"/>
              </a:rPr>
              <a:t>name</a:t>
            </a: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err="1">
                <a:ln>
                  <a:noFill/>
                </a:ln>
                <a:solidFill>
                  <a:srgbClr val="A9B7C6"/>
                </a:solidFill>
                <a:effectLst/>
                <a:latin typeface="Consolas" panose="020B0609020204030204" pitchFamily="49" charset="0"/>
              </a:rPr>
              <a:t>webapp-color</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a:ln>
                  <a:noFill/>
                </a:ln>
                <a:solidFill>
                  <a:srgbClr val="CC7832"/>
                </a:solidFill>
                <a:effectLst/>
                <a:latin typeface="Consolas" panose="020B0609020204030204" pitchFamily="49" charset="0"/>
              </a:rPr>
              <a:t>labels</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err="1">
                <a:ln>
                  <a:noFill/>
                </a:ln>
                <a:solidFill>
                  <a:srgbClr val="CC7832"/>
                </a:solidFill>
                <a:effectLst/>
                <a:latin typeface="Consolas" panose="020B0609020204030204" pitchFamily="49" charset="0"/>
              </a:rPr>
              <a:t>name</a:t>
            </a: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err="1">
                <a:ln>
                  <a:noFill/>
                </a:ln>
                <a:solidFill>
                  <a:srgbClr val="A9B7C6"/>
                </a:solidFill>
                <a:effectLst/>
                <a:latin typeface="Consolas" panose="020B0609020204030204" pitchFamily="49" charset="0"/>
              </a:rPr>
              <a:t>webapp-color</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err="1">
                <a:ln>
                  <a:noFill/>
                </a:ln>
                <a:solidFill>
                  <a:srgbClr val="CC7832"/>
                </a:solidFill>
                <a:effectLst/>
                <a:latin typeface="Consolas" panose="020B0609020204030204" pitchFamily="49" charset="0"/>
              </a:rPr>
              <a:t>spec</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a:ln>
                  <a:noFill/>
                </a:ln>
                <a:solidFill>
                  <a:srgbClr val="CC7832"/>
                </a:solidFill>
                <a:effectLst/>
                <a:latin typeface="Consolas" panose="020B0609020204030204" pitchFamily="49" charset="0"/>
              </a:rPr>
              <a:t>containers</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 </a:t>
            </a:r>
            <a:r>
              <a:rPr kumimoji="0" lang="fr-FR" altLang="fr-FR" sz="1000" b="0" i="0" u="none" strike="noStrike" cap="none" normalizeH="0" baseline="0" dirty="0">
                <a:ln>
                  <a:noFill/>
                </a:ln>
                <a:solidFill>
                  <a:srgbClr val="CC7832"/>
                </a:solidFill>
                <a:effectLst/>
                <a:latin typeface="Consolas" panose="020B0609020204030204" pitchFamily="49" charset="0"/>
              </a:rPr>
              <a:t>image</a:t>
            </a: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err="1">
                <a:ln>
                  <a:noFill/>
                </a:ln>
                <a:solidFill>
                  <a:srgbClr val="A9B7C6"/>
                </a:solidFill>
                <a:effectLst/>
                <a:latin typeface="Consolas" panose="020B0609020204030204" pitchFamily="49" charset="0"/>
              </a:rPr>
              <a:t>kodekloud</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err="1">
                <a:ln>
                  <a:noFill/>
                </a:ln>
                <a:solidFill>
                  <a:srgbClr val="A9B7C6"/>
                </a:solidFill>
                <a:effectLst/>
                <a:latin typeface="Consolas" panose="020B0609020204030204" pitchFamily="49" charset="0"/>
              </a:rPr>
              <a:t>webapp-color</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err="1">
                <a:ln>
                  <a:noFill/>
                </a:ln>
                <a:solidFill>
                  <a:srgbClr val="CC7832"/>
                </a:solidFill>
                <a:effectLst/>
                <a:latin typeface="Consolas" panose="020B0609020204030204" pitchFamily="49" charset="0"/>
              </a:rPr>
              <a:t>name</a:t>
            </a: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err="1">
                <a:ln>
                  <a:noFill/>
                </a:ln>
                <a:solidFill>
                  <a:srgbClr val="A9B7C6"/>
                </a:solidFill>
                <a:effectLst/>
                <a:latin typeface="Consolas" panose="020B0609020204030204" pitchFamily="49" charset="0"/>
              </a:rPr>
              <a:t>webapp-color</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err="1">
                <a:ln>
                  <a:noFill/>
                </a:ln>
                <a:solidFill>
                  <a:srgbClr val="CC7832"/>
                </a:solidFill>
                <a:effectLst/>
                <a:latin typeface="Consolas" panose="020B0609020204030204" pitchFamily="49" charset="0"/>
              </a:rPr>
              <a:t>envFrom</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 </a:t>
            </a:r>
            <a:r>
              <a:rPr kumimoji="0" lang="fr-FR" altLang="fr-FR" sz="1000" b="0" i="0" u="none" strike="noStrike" cap="none" normalizeH="0" baseline="0" dirty="0" err="1">
                <a:ln>
                  <a:noFill/>
                </a:ln>
                <a:solidFill>
                  <a:srgbClr val="CC7832"/>
                </a:solidFill>
                <a:effectLst/>
                <a:latin typeface="Consolas" panose="020B0609020204030204" pitchFamily="49" charset="0"/>
              </a:rPr>
              <a:t>configMapRef</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err="1">
                <a:ln>
                  <a:noFill/>
                </a:ln>
                <a:solidFill>
                  <a:srgbClr val="CC7832"/>
                </a:solidFill>
                <a:effectLst/>
                <a:latin typeface="Consolas" panose="020B0609020204030204" pitchFamily="49" charset="0"/>
              </a:rPr>
              <a:t>name</a:t>
            </a: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err="1">
                <a:ln>
                  <a:noFill/>
                </a:ln>
                <a:solidFill>
                  <a:srgbClr val="A9B7C6"/>
                </a:solidFill>
                <a:effectLst/>
                <a:latin typeface="Consolas" panose="020B0609020204030204" pitchFamily="49" charset="0"/>
              </a:rPr>
              <a:t>webapp</a:t>
            </a:r>
            <a:r>
              <a:rPr kumimoji="0" lang="fr-FR" altLang="fr-FR" sz="1000" b="0" i="0" u="none" strike="noStrike" cap="none" normalizeH="0" baseline="0" dirty="0">
                <a:ln>
                  <a:noFill/>
                </a:ln>
                <a:solidFill>
                  <a:srgbClr val="A9B7C6"/>
                </a:solidFill>
                <a:effectLst/>
                <a:latin typeface="Consolas" panose="020B0609020204030204" pitchFamily="49" charset="0"/>
              </a:rPr>
              <a:t>-config-</a:t>
            </a:r>
            <a:r>
              <a:rPr kumimoji="0" lang="fr-FR" altLang="fr-FR" sz="1000" b="0" i="0" u="none" strike="noStrike" cap="none" normalizeH="0" baseline="0" dirty="0" err="1">
                <a:ln>
                  <a:noFill/>
                </a:ln>
                <a:solidFill>
                  <a:srgbClr val="A9B7C6"/>
                </a:solidFill>
                <a:effectLst/>
                <a:latin typeface="Consolas" panose="020B0609020204030204" pitchFamily="49" charset="0"/>
              </a:rPr>
              <a:t>map</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8171223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DF8985D-C679-4738-B92F-26B723ACB393}"/>
              </a:ext>
            </a:extLst>
          </p:cNvPr>
          <p:cNvSpPr/>
          <p:nvPr/>
        </p:nvSpPr>
        <p:spPr>
          <a:xfrm>
            <a:off x="627901" y="232509"/>
            <a:ext cx="10489810" cy="646331"/>
          </a:xfrm>
          <a:prstGeom prst="rect">
            <a:avLst/>
          </a:prstGeom>
        </p:spPr>
        <p:txBody>
          <a:bodyPr wrap="square">
            <a:spAutoFit/>
          </a:bodyPr>
          <a:lstStyle/>
          <a:p>
            <a:pPr algn="ctr">
              <a:spcAft>
                <a:spcPts val="750"/>
              </a:spcAft>
            </a:pPr>
            <a:r>
              <a:rPr lang="en-US" sz="3600" dirty="0">
                <a:solidFill>
                  <a:srgbClr val="03A1A4"/>
                </a:solidFill>
                <a:latin typeface="Tw Cen MT" panose="020B0602020104020603" pitchFamily="34" charset="0"/>
              </a:rPr>
              <a:t>Secrets</a:t>
            </a:r>
          </a:p>
        </p:txBody>
      </p:sp>
      <p:sp>
        <p:nvSpPr>
          <p:cNvPr id="4" name="Rectangle 3">
            <a:extLst>
              <a:ext uri="{FF2B5EF4-FFF2-40B4-BE49-F238E27FC236}">
                <a16:creationId xmlns:a16="http://schemas.microsoft.com/office/drawing/2014/main" id="{7ABC4D1D-7CF0-45E5-86DE-F5540CB487B0}"/>
              </a:ext>
            </a:extLst>
          </p:cNvPr>
          <p:cNvSpPr/>
          <p:nvPr/>
        </p:nvSpPr>
        <p:spPr>
          <a:xfrm>
            <a:off x="536968" y="1085236"/>
            <a:ext cx="11518709" cy="830997"/>
          </a:xfrm>
          <a:prstGeom prst="rect">
            <a:avLst/>
          </a:prstGeom>
        </p:spPr>
        <p:txBody>
          <a:bodyPr wrap="square">
            <a:spAutoFit/>
          </a:bodyPr>
          <a:lstStyle/>
          <a:p>
            <a:r>
              <a:rPr lang="fr-FR" sz="1600" dirty="0"/>
              <a:t>Les </a:t>
            </a:r>
            <a:r>
              <a:rPr lang="fr-FR" sz="1600" b="1" dirty="0"/>
              <a:t> secrets</a:t>
            </a:r>
            <a:r>
              <a:rPr lang="fr-FR" sz="1600" dirty="0"/>
              <a:t> sont des objets sécurisés qui stockent des données sensibles, telles que les mots de passe et les clés SSH, Le stockage des données sensibles dans des secrets est plus sécurisé que le stockage sous format texte brut dans </a:t>
            </a:r>
            <a:r>
              <a:rPr lang="fr-FR" sz="1600" dirty="0" err="1">
                <a:hlinkClick r:id="rId2"/>
              </a:rPr>
              <a:t>ConfigMaps</a:t>
            </a:r>
            <a:r>
              <a:rPr lang="fr-FR" sz="1600" dirty="0"/>
              <a:t> ou dans les spécifications d'un </a:t>
            </a:r>
            <a:r>
              <a:rPr lang="fr-FR" sz="1600" dirty="0" err="1"/>
              <a:t>pod</a:t>
            </a:r>
            <a:r>
              <a:rPr lang="fr-FR" sz="1600" dirty="0"/>
              <a:t>.</a:t>
            </a:r>
            <a:endParaRPr lang="fr-FR" sz="1200" dirty="0"/>
          </a:p>
        </p:txBody>
      </p:sp>
      <p:sp>
        <p:nvSpPr>
          <p:cNvPr id="10" name="Rectangle 7">
            <a:extLst>
              <a:ext uri="{FF2B5EF4-FFF2-40B4-BE49-F238E27FC236}">
                <a16:creationId xmlns:a16="http://schemas.microsoft.com/office/drawing/2014/main" id="{C21A5548-46B5-4755-86E9-183B60554B1D}"/>
              </a:ext>
            </a:extLst>
          </p:cNvPr>
          <p:cNvSpPr>
            <a:spLocks noChangeArrowheads="1"/>
          </p:cNvSpPr>
          <p:nvPr/>
        </p:nvSpPr>
        <p:spPr bwMode="auto">
          <a:xfrm>
            <a:off x="6096000" y="3847008"/>
            <a:ext cx="4353635" cy="2616101"/>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200" b="0" i="0" u="none" strike="noStrike" cap="none" normalizeH="0" baseline="0" dirty="0">
              <a:ln>
                <a:noFill/>
              </a:ln>
              <a:solidFill>
                <a:srgbClr val="CC7832"/>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CC7832"/>
                </a:solidFill>
                <a:effectLst/>
                <a:latin typeface="Consolas" panose="020B0609020204030204" pitchFamily="49" charset="0"/>
              </a:rPr>
              <a:t>apiVersion</a:t>
            </a:r>
            <a:r>
              <a:rPr kumimoji="0" lang="fr-FR" altLang="fr-FR" sz="1200" b="0" i="0" u="none" strike="noStrike" cap="none" normalizeH="0" baseline="0" dirty="0">
                <a:ln>
                  <a:noFill/>
                </a:ln>
                <a:solidFill>
                  <a:srgbClr val="A9B7C6"/>
                </a:solidFill>
                <a:effectLst/>
                <a:latin typeface="Consolas" panose="020B0609020204030204" pitchFamily="49" charset="0"/>
              </a:rPr>
              <a:t>: v1</a:t>
            </a:r>
            <a:br>
              <a:rPr kumimoji="0" lang="fr-FR" altLang="fr-FR" sz="1200" b="0" i="0" u="none" strike="noStrike" cap="none" normalizeH="0" baseline="0" dirty="0">
                <a:ln>
                  <a:noFill/>
                </a:ln>
                <a:solidFill>
                  <a:srgbClr val="A9B7C6"/>
                </a:solidFill>
                <a:effectLst/>
                <a:latin typeface="Consolas" panose="020B0609020204030204" pitchFamily="49" charset="0"/>
              </a:rPr>
            </a:br>
            <a:r>
              <a:rPr kumimoji="0" lang="fr-FR" altLang="fr-FR" sz="1200" b="0" i="0" u="none" strike="noStrike" cap="none" normalizeH="0" baseline="0" dirty="0">
                <a:ln>
                  <a:noFill/>
                </a:ln>
                <a:solidFill>
                  <a:srgbClr val="CC7832"/>
                </a:solidFill>
                <a:effectLst/>
                <a:latin typeface="Consolas" panose="020B0609020204030204" pitchFamily="49" charset="0"/>
              </a:rPr>
              <a:t>kind</a:t>
            </a:r>
            <a:r>
              <a:rPr kumimoji="0" lang="fr-FR" altLang="fr-FR" sz="1200" b="0" i="0" u="none" strike="noStrike" cap="none" normalizeH="0" baseline="0" dirty="0">
                <a:ln>
                  <a:noFill/>
                </a:ln>
                <a:solidFill>
                  <a:srgbClr val="A9B7C6"/>
                </a:solidFill>
                <a:effectLst/>
                <a:latin typeface="Consolas" panose="020B0609020204030204" pitchFamily="49" charset="0"/>
              </a:rPr>
              <a:t>: Secret</a:t>
            </a:r>
            <a:br>
              <a:rPr kumimoji="0" lang="fr-FR" altLang="fr-FR" sz="1200" b="0" i="0" u="none" strike="noStrike" cap="none" normalizeH="0" baseline="0" dirty="0">
                <a:ln>
                  <a:noFill/>
                </a:ln>
                <a:solidFill>
                  <a:srgbClr val="A9B7C6"/>
                </a:solidFill>
                <a:effectLst/>
                <a:latin typeface="Consolas" panose="020B0609020204030204" pitchFamily="49" charset="0"/>
              </a:rPr>
            </a:br>
            <a:br>
              <a:rPr kumimoji="0" lang="fr-FR" altLang="fr-FR" sz="1200" b="0" i="0" u="none" strike="noStrike" cap="none" normalizeH="0" baseline="0" dirty="0">
                <a:ln>
                  <a:noFill/>
                </a:ln>
                <a:solidFill>
                  <a:srgbClr val="A9B7C6"/>
                </a:solidFill>
                <a:effectLst/>
                <a:latin typeface="Consolas" panose="020B0609020204030204" pitchFamily="49" charset="0"/>
              </a:rPr>
            </a:br>
            <a:r>
              <a:rPr kumimoji="0" lang="fr-FR" altLang="fr-FR" sz="1200" b="0" i="0" u="none" strike="noStrike" cap="none" normalizeH="0" baseline="0" dirty="0" err="1">
                <a:ln>
                  <a:noFill/>
                </a:ln>
                <a:solidFill>
                  <a:srgbClr val="CC7832"/>
                </a:solidFill>
                <a:effectLst/>
                <a:latin typeface="Consolas" panose="020B0609020204030204" pitchFamily="49" charset="0"/>
              </a:rPr>
              <a:t>metadata</a:t>
            </a:r>
            <a:r>
              <a:rPr kumimoji="0" lang="fr-FR" altLang="fr-FR" sz="1200" b="0" i="0" u="none" strike="noStrike" cap="none" normalizeH="0" baseline="0" dirty="0">
                <a:ln>
                  <a:noFill/>
                </a:ln>
                <a:solidFill>
                  <a:srgbClr val="A9B7C6"/>
                </a:solidFill>
                <a:effectLst/>
                <a:latin typeface="Consolas" panose="020B0609020204030204" pitchFamily="49" charset="0"/>
              </a:rPr>
              <a:t>:</a:t>
            </a:r>
            <a:br>
              <a:rPr kumimoji="0" lang="fr-FR" altLang="fr-FR" sz="1200" b="0" i="0" u="none" strike="noStrike" cap="none" normalizeH="0" baseline="0" dirty="0">
                <a:ln>
                  <a:noFill/>
                </a:ln>
                <a:solidFill>
                  <a:srgbClr val="A9B7C6"/>
                </a:solidFill>
                <a:effectLst/>
                <a:latin typeface="Consolas" panose="020B0609020204030204" pitchFamily="49" charset="0"/>
              </a:rPr>
            </a:br>
            <a:r>
              <a:rPr kumimoji="0" lang="fr-FR" altLang="fr-FR" sz="1200" b="0" i="0" u="none" strike="noStrike" cap="none" normalizeH="0" baseline="0" dirty="0">
                <a:ln>
                  <a:noFill/>
                </a:ln>
                <a:solidFill>
                  <a:srgbClr val="A9B7C6"/>
                </a:solidFill>
                <a:effectLst/>
                <a:latin typeface="Consolas" panose="020B0609020204030204" pitchFamily="49" charset="0"/>
              </a:rPr>
              <a:t>  </a:t>
            </a:r>
            <a:r>
              <a:rPr kumimoji="0" lang="fr-FR" altLang="fr-FR" sz="1200" b="0" i="0" u="none" strike="noStrike" cap="none" normalizeH="0" baseline="0" dirty="0" err="1">
                <a:ln>
                  <a:noFill/>
                </a:ln>
                <a:solidFill>
                  <a:srgbClr val="CC7832"/>
                </a:solidFill>
                <a:effectLst/>
                <a:latin typeface="Consolas" panose="020B0609020204030204" pitchFamily="49" charset="0"/>
              </a:rPr>
              <a:t>name</a:t>
            </a:r>
            <a:r>
              <a:rPr kumimoji="0" lang="fr-FR" altLang="fr-FR" sz="1200" b="0" i="0" u="none" strike="noStrike" cap="none" normalizeH="0" baseline="0" dirty="0">
                <a:ln>
                  <a:noFill/>
                </a:ln>
                <a:solidFill>
                  <a:srgbClr val="A9B7C6"/>
                </a:solidFill>
                <a:effectLst/>
                <a:latin typeface="Consolas" panose="020B0609020204030204" pitchFamily="49" charset="0"/>
              </a:rPr>
              <a:t>: </a:t>
            </a:r>
            <a:r>
              <a:rPr kumimoji="0" lang="fr-FR" altLang="fr-FR" sz="1200" b="0" i="0" u="none" strike="noStrike" cap="none" normalizeH="0" baseline="0" dirty="0" err="1">
                <a:ln>
                  <a:noFill/>
                </a:ln>
                <a:solidFill>
                  <a:srgbClr val="A9B7C6"/>
                </a:solidFill>
                <a:effectLst/>
                <a:latin typeface="Consolas" panose="020B0609020204030204" pitchFamily="49" charset="0"/>
              </a:rPr>
              <a:t>credentials</a:t>
            </a:r>
            <a:br>
              <a:rPr kumimoji="0" lang="fr-FR" altLang="fr-FR" sz="1200" b="0" i="0" u="none" strike="noStrike" cap="none" normalizeH="0" baseline="0" dirty="0">
                <a:ln>
                  <a:noFill/>
                </a:ln>
                <a:solidFill>
                  <a:srgbClr val="A9B7C6"/>
                </a:solidFill>
                <a:effectLst/>
                <a:latin typeface="Consolas" panose="020B0609020204030204" pitchFamily="49" charset="0"/>
              </a:rPr>
            </a:br>
            <a:r>
              <a:rPr kumimoji="0" lang="fr-FR" altLang="fr-FR" sz="1200" b="0" i="0" u="none" strike="noStrike" cap="none" normalizeH="0" baseline="0" dirty="0">
                <a:ln>
                  <a:noFill/>
                </a:ln>
                <a:solidFill>
                  <a:srgbClr val="A9B7C6"/>
                </a:solidFill>
                <a:effectLst/>
                <a:latin typeface="Consolas" panose="020B0609020204030204" pitchFamily="49" charset="0"/>
              </a:rPr>
              <a:t>  </a:t>
            </a:r>
            <a:r>
              <a:rPr kumimoji="0" lang="fr-FR" altLang="fr-FR" sz="1200" b="0" i="0" u="none" strike="noStrike" cap="none" normalizeH="0" baseline="0" dirty="0" err="1">
                <a:ln>
                  <a:noFill/>
                </a:ln>
                <a:solidFill>
                  <a:srgbClr val="CC7832"/>
                </a:solidFill>
                <a:effectLst/>
                <a:latin typeface="Consolas" panose="020B0609020204030204" pitchFamily="49" charset="0"/>
              </a:rPr>
              <a:t>namespace</a:t>
            </a:r>
            <a:r>
              <a:rPr kumimoji="0" lang="fr-FR" altLang="fr-FR" sz="1200" b="0" i="0" u="none" strike="noStrike" cap="none" normalizeH="0" baseline="0" dirty="0">
                <a:ln>
                  <a:noFill/>
                </a:ln>
                <a:solidFill>
                  <a:srgbClr val="A9B7C6"/>
                </a:solidFill>
                <a:effectLst/>
                <a:latin typeface="Consolas" panose="020B0609020204030204" pitchFamily="49" charset="0"/>
              </a:rPr>
              <a:t>: default</a:t>
            </a:r>
            <a:br>
              <a:rPr kumimoji="0" lang="fr-FR" altLang="fr-FR" sz="1200" b="0" i="0" u="none" strike="noStrike" cap="none" normalizeH="0" baseline="0" dirty="0">
                <a:ln>
                  <a:noFill/>
                </a:ln>
                <a:solidFill>
                  <a:srgbClr val="A9B7C6"/>
                </a:solidFill>
                <a:effectLst/>
                <a:latin typeface="Consolas" panose="020B0609020204030204" pitchFamily="49" charset="0"/>
              </a:rPr>
            </a:br>
            <a:br>
              <a:rPr kumimoji="0" lang="fr-FR" altLang="fr-FR" sz="1200" b="0" i="0" u="none" strike="noStrike" cap="none" normalizeH="0" baseline="0" dirty="0">
                <a:ln>
                  <a:noFill/>
                </a:ln>
                <a:solidFill>
                  <a:srgbClr val="A9B7C6"/>
                </a:solidFill>
                <a:effectLst/>
                <a:latin typeface="Consolas" panose="020B0609020204030204" pitchFamily="49" charset="0"/>
              </a:rPr>
            </a:br>
            <a:r>
              <a:rPr kumimoji="0" lang="fr-FR" altLang="fr-FR" sz="1200" b="0" i="0" u="none" strike="noStrike" cap="none" normalizeH="0" baseline="0" dirty="0">
                <a:ln>
                  <a:noFill/>
                </a:ln>
                <a:solidFill>
                  <a:srgbClr val="CC7832"/>
                </a:solidFill>
                <a:effectLst/>
                <a:latin typeface="Consolas" panose="020B0609020204030204" pitchFamily="49" charset="0"/>
              </a:rPr>
              <a:t>data</a:t>
            </a:r>
            <a:r>
              <a:rPr kumimoji="0" lang="fr-FR" altLang="fr-FR" sz="1200" b="0" i="0" u="none" strike="noStrike" cap="none" normalizeH="0" baseline="0" dirty="0">
                <a:ln>
                  <a:noFill/>
                </a:ln>
                <a:solidFill>
                  <a:srgbClr val="A9B7C6"/>
                </a:solidFill>
                <a:effectLst/>
                <a:latin typeface="Consolas" panose="020B0609020204030204" pitchFamily="49" charset="0"/>
              </a:rPr>
              <a:t>:</a:t>
            </a:r>
            <a:br>
              <a:rPr kumimoji="0" lang="fr-FR" altLang="fr-FR" sz="1200" b="0" i="0" u="none" strike="noStrike" cap="none" normalizeH="0" baseline="0" dirty="0">
                <a:ln>
                  <a:noFill/>
                </a:ln>
                <a:solidFill>
                  <a:srgbClr val="A9B7C6"/>
                </a:solidFill>
                <a:effectLst/>
                <a:latin typeface="Consolas" panose="020B0609020204030204" pitchFamily="49" charset="0"/>
              </a:rPr>
            </a:br>
            <a:r>
              <a:rPr kumimoji="0" lang="fr-FR" altLang="fr-FR" sz="1200" b="0" i="0" u="none" strike="noStrike" cap="none" normalizeH="0" baseline="0" dirty="0">
                <a:ln>
                  <a:noFill/>
                </a:ln>
                <a:solidFill>
                  <a:srgbClr val="A9B7C6"/>
                </a:solidFill>
                <a:effectLst/>
                <a:latin typeface="Consolas" panose="020B0609020204030204" pitchFamily="49" charset="0"/>
              </a:rPr>
              <a:t>  </a:t>
            </a:r>
            <a:r>
              <a:rPr kumimoji="0" lang="fr-FR" altLang="fr-FR" sz="1200" b="0" i="0" u="none" strike="noStrike" cap="none" normalizeH="0" baseline="0" dirty="0" err="1">
                <a:ln>
                  <a:noFill/>
                </a:ln>
                <a:solidFill>
                  <a:srgbClr val="CC7832"/>
                </a:solidFill>
                <a:effectLst/>
                <a:latin typeface="Consolas" panose="020B0609020204030204" pitchFamily="49" charset="0"/>
              </a:rPr>
              <a:t>password</a:t>
            </a:r>
            <a:r>
              <a:rPr kumimoji="0" lang="fr-FR" altLang="fr-FR" sz="1200" b="0" i="0" u="none" strike="noStrike" cap="none" normalizeH="0" baseline="0" dirty="0">
                <a:ln>
                  <a:noFill/>
                </a:ln>
                <a:solidFill>
                  <a:srgbClr val="A9B7C6"/>
                </a:solidFill>
                <a:effectLst/>
                <a:latin typeface="Consolas" panose="020B0609020204030204" pitchFamily="49" charset="0"/>
              </a:rPr>
              <a:t>: MWYyZDFlMmU2N2Rm</a:t>
            </a:r>
            <a:br>
              <a:rPr kumimoji="0" lang="fr-FR" altLang="fr-FR" sz="1200" b="0" i="0" u="none" strike="noStrike" cap="none" normalizeH="0" baseline="0" dirty="0">
                <a:ln>
                  <a:noFill/>
                </a:ln>
                <a:solidFill>
                  <a:srgbClr val="A9B7C6"/>
                </a:solidFill>
                <a:effectLst/>
                <a:latin typeface="Consolas" panose="020B0609020204030204" pitchFamily="49" charset="0"/>
              </a:rPr>
            </a:br>
            <a:r>
              <a:rPr kumimoji="0" lang="fr-FR" altLang="fr-FR" sz="1200" b="0" i="0" u="none" strike="noStrike" cap="none" normalizeH="0" baseline="0" dirty="0">
                <a:ln>
                  <a:noFill/>
                </a:ln>
                <a:solidFill>
                  <a:srgbClr val="A9B7C6"/>
                </a:solidFill>
                <a:effectLst/>
                <a:latin typeface="Consolas" panose="020B0609020204030204" pitchFamily="49" charset="0"/>
              </a:rPr>
              <a:t>  </a:t>
            </a:r>
            <a:r>
              <a:rPr kumimoji="0" lang="fr-FR" altLang="fr-FR" sz="1200" b="0" i="0" u="none" strike="noStrike" cap="none" normalizeH="0" baseline="0" dirty="0" err="1">
                <a:ln>
                  <a:noFill/>
                </a:ln>
                <a:solidFill>
                  <a:srgbClr val="CC7832"/>
                </a:solidFill>
                <a:effectLst/>
                <a:latin typeface="Consolas" panose="020B0609020204030204" pitchFamily="49" charset="0"/>
              </a:rPr>
              <a:t>username</a:t>
            </a:r>
            <a:r>
              <a:rPr kumimoji="0" lang="fr-FR" altLang="fr-FR" sz="1200" b="0" i="0" u="none" strike="noStrike" cap="none" normalizeH="0" baseline="0" dirty="0">
                <a:ln>
                  <a:noFill/>
                </a:ln>
                <a:solidFill>
                  <a:srgbClr val="A9B7C6"/>
                </a:solidFill>
                <a:effectLst/>
                <a:latin typeface="Consolas" panose="020B0609020204030204" pitchFamily="49" charset="0"/>
              </a:rPr>
              <a:t>: YWRtaW4=</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3200" b="0" i="0" u="none" strike="noStrike" cap="none" normalizeH="0" baseline="0" dirty="0">
              <a:ln>
                <a:noFill/>
              </a:ln>
              <a:solidFill>
                <a:schemeClr val="tx1"/>
              </a:solidFill>
              <a:effectLst/>
              <a:latin typeface="Arial" panose="020B0604020202020204" pitchFamily="34" charset="0"/>
            </a:endParaRPr>
          </a:p>
        </p:txBody>
      </p:sp>
      <p:sp>
        <p:nvSpPr>
          <p:cNvPr id="11" name="Rectangle 8">
            <a:extLst>
              <a:ext uri="{FF2B5EF4-FFF2-40B4-BE49-F238E27FC236}">
                <a16:creationId xmlns:a16="http://schemas.microsoft.com/office/drawing/2014/main" id="{B47C83F4-B14A-49CB-BAE3-2324680CBDF7}"/>
              </a:ext>
            </a:extLst>
          </p:cNvPr>
          <p:cNvSpPr>
            <a:spLocks noChangeArrowheads="1"/>
          </p:cNvSpPr>
          <p:nvPr/>
        </p:nvSpPr>
        <p:spPr bwMode="auto">
          <a:xfrm>
            <a:off x="1412175" y="2258392"/>
            <a:ext cx="9037460" cy="1138773"/>
          </a:xfrm>
          <a:prstGeom prst="rect">
            <a:avLst/>
          </a:prstGeom>
          <a:solidFill>
            <a:schemeClr val="bg1">
              <a:lumMod val="95000"/>
            </a:schemeClr>
          </a:solidFill>
          <a:ln>
            <a:noFill/>
          </a:ln>
          <a:effec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1" i="0" u="none" strike="noStrike" cap="none" normalizeH="0" baseline="0" dirty="0" err="1">
                <a:ln>
                  <a:noFill/>
                </a:ln>
                <a:solidFill>
                  <a:srgbClr val="AA22FF"/>
                </a:solidFill>
                <a:effectLst/>
                <a:latin typeface="Roboto Mono"/>
              </a:rPr>
              <a:t>echo</a:t>
            </a:r>
            <a:r>
              <a:rPr kumimoji="0" lang="fr-FR" altLang="fr-FR" sz="1400" b="1" i="0" u="none" strike="noStrike" cap="none" normalizeH="0" baseline="0" dirty="0">
                <a:ln>
                  <a:noFill/>
                </a:ln>
                <a:solidFill>
                  <a:srgbClr val="303030"/>
                </a:solidFill>
                <a:effectLst/>
                <a:latin typeface="Roboto Mono"/>
              </a:rPr>
              <a:t> -n </a:t>
            </a:r>
            <a:r>
              <a:rPr kumimoji="0" lang="fr-FR" altLang="fr-FR" sz="1400" b="1" i="0" u="none" strike="noStrike" cap="none" normalizeH="0" baseline="0" dirty="0">
                <a:ln>
                  <a:noFill/>
                </a:ln>
                <a:solidFill>
                  <a:srgbClr val="BB4444"/>
                </a:solidFill>
                <a:effectLst/>
                <a:latin typeface="Roboto Mono"/>
              </a:rPr>
              <a:t>'admin'</a:t>
            </a:r>
            <a:r>
              <a:rPr kumimoji="0" lang="fr-FR" altLang="fr-FR" sz="1400" b="1" i="0" u="none" strike="noStrike" cap="none" normalizeH="0" baseline="0" dirty="0">
                <a:ln>
                  <a:noFill/>
                </a:ln>
                <a:solidFill>
                  <a:srgbClr val="303030"/>
                </a:solidFill>
                <a:effectLst/>
                <a:latin typeface="Roboto Mono"/>
              </a:rPr>
              <a:t> | base64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1" i="0" u="none" strike="noStrike" cap="none" normalizeH="0" baseline="0" dirty="0">
                <a:ln>
                  <a:noFill/>
                </a:ln>
                <a:solidFill>
                  <a:srgbClr val="B8860B"/>
                </a:solidFill>
                <a:effectLst/>
                <a:latin typeface="Roboto Mono"/>
              </a:rPr>
              <a:t>YWRtaW4</a:t>
            </a:r>
            <a:r>
              <a:rPr kumimoji="0" lang="fr-FR" altLang="fr-FR" sz="1400" b="1" i="0" u="none" strike="noStrike" cap="none" normalizeH="0" baseline="0" dirty="0">
                <a:ln>
                  <a:noFill/>
                </a:ln>
                <a:solidFill>
                  <a:srgbClr val="666666"/>
                </a:solidFill>
                <a:effectLst/>
                <a:latin typeface="Roboto Mono"/>
              </a:rPr>
              <a:t>=</a:t>
            </a:r>
            <a:r>
              <a:rPr kumimoji="0" lang="fr-FR" altLang="fr-FR" sz="1400" b="1" i="0" u="none" strike="noStrike" cap="none" normalizeH="0" baseline="0" dirty="0">
                <a:ln>
                  <a:noFill/>
                </a:ln>
                <a:solidFill>
                  <a:srgbClr val="303030"/>
                </a:solidFill>
                <a:effectLst/>
                <a:latin typeface="Roboto Mono"/>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400" b="1" i="0" u="none" strike="noStrike" cap="none" normalizeH="0" baseline="0" dirty="0">
              <a:ln>
                <a:noFill/>
              </a:ln>
              <a:solidFill>
                <a:srgbClr val="303030"/>
              </a:solidFill>
              <a:effectLst/>
              <a:latin typeface="Roboto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1" i="0" u="none" strike="noStrike" cap="none" normalizeH="0" baseline="0" dirty="0" err="1">
                <a:ln>
                  <a:noFill/>
                </a:ln>
                <a:solidFill>
                  <a:srgbClr val="AA22FF"/>
                </a:solidFill>
                <a:effectLst/>
                <a:latin typeface="Roboto Mono"/>
              </a:rPr>
              <a:t>echo</a:t>
            </a:r>
            <a:r>
              <a:rPr kumimoji="0" lang="fr-FR" altLang="fr-FR" sz="1400" b="1" i="0" u="none" strike="noStrike" cap="none" normalizeH="0" baseline="0" dirty="0">
                <a:ln>
                  <a:noFill/>
                </a:ln>
                <a:solidFill>
                  <a:srgbClr val="303030"/>
                </a:solidFill>
                <a:effectLst/>
                <a:latin typeface="Roboto Mono"/>
              </a:rPr>
              <a:t> -n </a:t>
            </a:r>
            <a:r>
              <a:rPr kumimoji="0" lang="fr-FR" altLang="fr-FR" sz="1400" b="1" i="0" u="none" strike="noStrike" cap="none" normalizeH="0" baseline="0" dirty="0">
                <a:ln>
                  <a:noFill/>
                </a:ln>
                <a:solidFill>
                  <a:srgbClr val="BB4444"/>
                </a:solidFill>
                <a:effectLst/>
                <a:latin typeface="Roboto Mono"/>
              </a:rPr>
              <a:t>'1f2d1e2e67df'</a:t>
            </a:r>
            <a:r>
              <a:rPr kumimoji="0" lang="fr-FR" altLang="fr-FR" sz="1400" b="1" i="0" u="none" strike="noStrike" cap="none" normalizeH="0" baseline="0" dirty="0">
                <a:ln>
                  <a:noFill/>
                </a:ln>
                <a:solidFill>
                  <a:srgbClr val="303030"/>
                </a:solidFill>
                <a:effectLst/>
                <a:latin typeface="Roboto Mono"/>
              </a:rPr>
              <a:t> | base64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b="1" dirty="0">
                <a:solidFill>
                  <a:srgbClr val="B8860B"/>
                </a:solidFill>
                <a:latin typeface="Roboto Mono"/>
              </a:rPr>
              <a:t>MWYyZDFlMmU2N2Rm</a:t>
            </a:r>
            <a:r>
              <a:rPr kumimoji="0" lang="fr-FR" altLang="fr-FR" b="0" i="0" u="none" strike="noStrike" cap="none" normalizeH="0" baseline="0" dirty="0">
                <a:ln>
                  <a:noFill/>
                </a:ln>
                <a:solidFill>
                  <a:schemeClr val="tx1"/>
                </a:solidFill>
                <a:effectLst/>
              </a:rPr>
              <a:t> </a:t>
            </a:r>
            <a:endParaRPr kumimoji="0" lang="fr-FR" altLang="fr-FR" sz="3200" b="0" i="0" u="none" strike="noStrike" cap="none" normalizeH="0" baseline="0" dirty="0">
              <a:ln>
                <a:noFill/>
              </a:ln>
              <a:solidFill>
                <a:schemeClr val="tx1"/>
              </a:solidFill>
              <a:effectLst/>
              <a:latin typeface="Arial" panose="020B0604020202020204" pitchFamily="34" charset="0"/>
            </a:endParaRPr>
          </a:p>
        </p:txBody>
      </p:sp>
      <p:sp>
        <p:nvSpPr>
          <p:cNvPr id="15" name="Rectangle 9">
            <a:extLst>
              <a:ext uri="{FF2B5EF4-FFF2-40B4-BE49-F238E27FC236}">
                <a16:creationId xmlns:a16="http://schemas.microsoft.com/office/drawing/2014/main" id="{AD3C4E67-D178-4AA2-9D5B-23909E00C4A6}"/>
              </a:ext>
            </a:extLst>
          </p:cNvPr>
          <p:cNvSpPr>
            <a:spLocks noChangeArrowheads="1"/>
          </p:cNvSpPr>
          <p:nvPr/>
        </p:nvSpPr>
        <p:spPr bwMode="auto">
          <a:xfrm>
            <a:off x="1369326" y="3909394"/>
            <a:ext cx="4176318" cy="2492990"/>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CC7832"/>
                </a:solidFill>
                <a:effectLst/>
                <a:latin typeface="Consolas" panose="020B0609020204030204" pitchFamily="49" charset="0"/>
              </a:rPr>
              <a:t>apiVersion</a:t>
            </a:r>
            <a:r>
              <a:rPr kumimoji="0" lang="fr-FR" altLang="fr-FR" sz="1200" b="0" i="0" u="none" strike="noStrike" cap="none" normalizeH="0" baseline="0" dirty="0">
                <a:ln>
                  <a:noFill/>
                </a:ln>
                <a:solidFill>
                  <a:srgbClr val="A9B7C6"/>
                </a:solidFill>
                <a:effectLst/>
                <a:latin typeface="Consolas" panose="020B0609020204030204" pitchFamily="49" charset="0"/>
              </a:rPr>
              <a:t>: v1</a:t>
            </a:r>
            <a:br>
              <a:rPr kumimoji="0" lang="fr-FR" altLang="fr-FR" sz="1200" b="0" i="0" u="none" strike="noStrike" cap="none" normalizeH="0" baseline="0" dirty="0">
                <a:ln>
                  <a:noFill/>
                </a:ln>
                <a:solidFill>
                  <a:srgbClr val="A9B7C6"/>
                </a:solidFill>
                <a:effectLst/>
                <a:latin typeface="Consolas" panose="020B0609020204030204" pitchFamily="49" charset="0"/>
              </a:rPr>
            </a:br>
            <a:r>
              <a:rPr kumimoji="0" lang="fr-FR" altLang="fr-FR" sz="1200" b="0" i="0" u="none" strike="noStrike" cap="none" normalizeH="0" baseline="0" dirty="0">
                <a:ln>
                  <a:noFill/>
                </a:ln>
                <a:solidFill>
                  <a:srgbClr val="CC7832"/>
                </a:solidFill>
                <a:effectLst/>
                <a:latin typeface="Consolas" panose="020B0609020204030204" pitchFamily="49" charset="0"/>
              </a:rPr>
              <a:t>kind</a:t>
            </a:r>
            <a:r>
              <a:rPr kumimoji="0" lang="fr-FR" altLang="fr-FR" sz="1200" b="0" i="0" u="none" strike="noStrike" cap="none" normalizeH="0" baseline="0" dirty="0">
                <a:ln>
                  <a:noFill/>
                </a:ln>
                <a:solidFill>
                  <a:srgbClr val="A9B7C6"/>
                </a:solidFill>
                <a:effectLst/>
                <a:latin typeface="Consolas" panose="020B0609020204030204" pitchFamily="49" charset="0"/>
              </a:rPr>
              <a:t>: </a:t>
            </a:r>
            <a:r>
              <a:rPr kumimoji="0" lang="fr-FR" altLang="fr-FR" sz="1200" b="0" i="0" u="none" strike="noStrike" cap="none" normalizeH="0" baseline="0" dirty="0" err="1">
                <a:ln>
                  <a:noFill/>
                </a:ln>
                <a:solidFill>
                  <a:srgbClr val="A9B7C6"/>
                </a:solidFill>
                <a:effectLst/>
                <a:latin typeface="Consolas" panose="020B0609020204030204" pitchFamily="49" charset="0"/>
              </a:rPr>
              <a:t>Pod</a:t>
            </a:r>
            <a:br>
              <a:rPr kumimoji="0" lang="fr-FR" altLang="fr-FR" sz="1200" b="0" i="0" u="none" strike="noStrike" cap="none" normalizeH="0" baseline="0" dirty="0">
                <a:ln>
                  <a:noFill/>
                </a:ln>
                <a:solidFill>
                  <a:srgbClr val="A9B7C6"/>
                </a:solidFill>
                <a:effectLst/>
                <a:latin typeface="Consolas" panose="020B0609020204030204" pitchFamily="49" charset="0"/>
              </a:rPr>
            </a:br>
            <a:r>
              <a:rPr kumimoji="0" lang="fr-FR" altLang="fr-FR" sz="1200" b="0" i="0" u="none" strike="noStrike" cap="none" normalizeH="0" baseline="0" dirty="0" err="1">
                <a:ln>
                  <a:noFill/>
                </a:ln>
                <a:solidFill>
                  <a:srgbClr val="CC7832"/>
                </a:solidFill>
                <a:effectLst/>
                <a:latin typeface="Consolas" panose="020B0609020204030204" pitchFamily="49" charset="0"/>
              </a:rPr>
              <a:t>metadata</a:t>
            </a:r>
            <a:r>
              <a:rPr kumimoji="0" lang="fr-FR" altLang="fr-FR" sz="1200" b="0" i="0" u="none" strike="noStrike" cap="none" normalizeH="0" baseline="0" dirty="0">
                <a:ln>
                  <a:noFill/>
                </a:ln>
                <a:solidFill>
                  <a:srgbClr val="A9B7C6"/>
                </a:solidFill>
                <a:effectLst/>
                <a:latin typeface="Consolas" panose="020B0609020204030204" pitchFamily="49" charset="0"/>
              </a:rPr>
              <a:t>:</a:t>
            </a:r>
            <a:br>
              <a:rPr kumimoji="0" lang="fr-FR" altLang="fr-FR" sz="1200" b="0" i="0" u="none" strike="noStrike" cap="none" normalizeH="0" baseline="0" dirty="0">
                <a:ln>
                  <a:noFill/>
                </a:ln>
                <a:solidFill>
                  <a:srgbClr val="A9B7C6"/>
                </a:solidFill>
                <a:effectLst/>
                <a:latin typeface="Consolas" panose="020B0609020204030204" pitchFamily="49" charset="0"/>
              </a:rPr>
            </a:br>
            <a:r>
              <a:rPr kumimoji="0" lang="fr-FR" altLang="fr-FR" sz="1200" b="0" i="0" u="none" strike="noStrike" cap="none" normalizeH="0" baseline="0" dirty="0">
                <a:ln>
                  <a:noFill/>
                </a:ln>
                <a:solidFill>
                  <a:srgbClr val="A9B7C6"/>
                </a:solidFill>
                <a:effectLst/>
                <a:latin typeface="Consolas" panose="020B0609020204030204" pitchFamily="49" charset="0"/>
              </a:rPr>
              <a:t>  </a:t>
            </a:r>
            <a:r>
              <a:rPr kumimoji="0" lang="fr-FR" altLang="fr-FR" sz="1200" b="0" i="0" u="none" strike="noStrike" cap="none" normalizeH="0" baseline="0" dirty="0" err="1">
                <a:ln>
                  <a:noFill/>
                </a:ln>
                <a:solidFill>
                  <a:srgbClr val="CC7832"/>
                </a:solidFill>
                <a:effectLst/>
                <a:latin typeface="Consolas" panose="020B0609020204030204" pitchFamily="49" charset="0"/>
              </a:rPr>
              <a:t>name</a:t>
            </a:r>
            <a:r>
              <a:rPr kumimoji="0" lang="fr-FR" altLang="fr-FR" sz="1200" b="0" i="0" u="none" strike="noStrike" cap="none" normalizeH="0" baseline="0" dirty="0">
                <a:ln>
                  <a:noFill/>
                </a:ln>
                <a:solidFill>
                  <a:srgbClr val="A9B7C6"/>
                </a:solidFill>
                <a:effectLst/>
                <a:latin typeface="Consolas" panose="020B0609020204030204" pitchFamily="49" charset="0"/>
              </a:rPr>
              <a:t>: </a:t>
            </a:r>
            <a:r>
              <a:rPr kumimoji="0" lang="fr-FR" altLang="fr-FR" sz="1200" b="0" i="0" u="none" strike="noStrike" cap="none" normalizeH="0" baseline="0" dirty="0" err="1">
                <a:ln>
                  <a:noFill/>
                </a:ln>
                <a:solidFill>
                  <a:srgbClr val="A9B7C6"/>
                </a:solidFill>
                <a:effectLst/>
                <a:latin typeface="Consolas" panose="020B0609020204030204" pitchFamily="49" charset="0"/>
              </a:rPr>
              <a:t>webapp-pod</a:t>
            </a:r>
            <a:br>
              <a:rPr kumimoji="0" lang="fr-FR" altLang="fr-FR" sz="1200" b="0" i="0" u="none" strike="noStrike" cap="none" normalizeH="0" baseline="0" dirty="0">
                <a:ln>
                  <a:noFill/>
                </a:ln>
                <a:solidFill>
                  <a:srgbClr val="A9B7C6"/>
                </a:solidFill>
                <a:effectLst/>
                <a:latin typeface="Consolas" panose="020B0609020204030204" pitchFamily="49" charset="0"/>
              </a:rPr>
            </a:br>
            <a:br>
              <a:rPr kumimoji="0" lang="fr-FR" altLang="fr-FR" sz="1200" b="0" i="0" u="none" strike="noStrike" cap="none" normalizeH="0" baseline="0" dirty="0">
                <a:ln>
                  <a:noFill/>
                </a:ln>
                <a:solidFill>
                  <a:srgbClr val="A9B7C6"/>
                </a:solidFill>
                <a:effectLst/>
                <a:latin typeface="Consolas" panose="020B0609020204030204" pitchFamily="49" charset="0"/>
              </a:rPr>
            </a:br>
            <a:r>
              <a:rPr kumimoji="0" lang="fr-FR" altLang="fr-FR" sz="1200" b="0" i="0" u="none" strike="noStrike" cap="none" normalizeH="0" baseline="0" dirty="0" err="1">
                <a:ln>
                  <a:noFill/>
                </a:ln>
                <a:solidFill>
                  <a:srgbClr val="CC7832"/>
                </a:solidFill>
                <a:effectLst/>
                <a:latin typeface="Consolas" panose="020B0609020204030204" pitchFamily="49" charset="0"/>
              </a:rPr>
              <a:t>spec</a:t>
            </a:r>
            <a:r>
              <a:rPr kumimoji="0" lang="fr-FR" altLang="fr-FR" sz="1200" b="0" i="0" u="none" strike="noStrike" cap="none" normalizeH="0" baseline="0" dirty="0">
                <a:ln>
                  <a:noFill/>
                </a:ln>
                <a:solidFill>
                  <a:srgbClr val="A9B7C6"/>
                </a:solidFill>
                <a:effectLst/>
                <a:latin typeface="Consolas" panose="020B0609020204030204" pitchFamily="49" charset="0"/>
              </a:rPr>
              <a:t>:</a:t>
            </a:r>
            <a:br>
              <a:rPr kumimoji="0" lang="fr-FR" altLang="fr-FR" sz="1200" b="0" i="0" u="none" strike="noStrike" cap="none" normalizeH="0" baseline="0" dirty="0">
                <a:ln>
                  <a:noFill/>
                </a:ln>
                <a:solidFill>
                  <a:srgbClr val="A9B7C6"/>
                </a:solidFill>
                <a:effectLst/>
                <a:latin typeface="Consolas" panose="020B0609020204030204" pitchFamily="49" charset="0"/>
              </a:rPr>
            </a:br>
            <a:r>
              <a:rPr kumimoji="0" lang="fr-FR" altLang="fr-FR" sz="1200" b="0" i="0" u="none" strike="noStrike" cap="none" normalizeH="0" baseline="0" dirty="0">
                <a:ln>
                  <a:noFill/>
                </a:ln>
                <a:solidFill>
                  <a:srgbClr val="A9B7C6"/>
                </a:solidFill>
                <a:effectLst/>
                <a:latin typeface="Consolas" panose="020B0609020204030204" pitchFamily="49" charset="0"/>
              </a:rPr>
              <a:t>  </a:t>
            </a:r>
            <a:r>
              <a:rPr kumimoji="0" lang="fr-FR" altLang="fr-FR" sz="1200" b="0" i="0" u="none" strike="noStrike" cap="none" normalizeH="0" baseline="0" dirty="0">
                <a:ln>
                  <a:noFill/>
                </a:ln>
                <a:solidFill>
                  <a:srgbClr val="CC7832"/>
                </a:solidFill>
                <a:effectLst/>
                <a:latin typeface="Consolas" panose="020B0609020204030204" pitchFamily="49" charset="0"/>
              </a:rPr>
              <a:t>containers</a:t>
            </a:r>
            <a:r>
              <a:rPr kumimoji="0" lang="fr-FR" altLang="fr-FR" sz="1200" b="0" i="0" u="none" strike="noStrike" cap="none" normalizeH="0" baseline="0" dirty="0">
                <a:ln>
                  <a:noFill/>
                </a:ln>
                <a:solidFill>
                  <a:srgbClr val="A9B7C6"/>
                </a:solidFill>
                <a:effectLst/>
                <a:latin typeface="Consolas" panose="020B0609020204030204" pitchFamily="49" charset="0"/>
              </a:rPr>
              <a:t>:</a:t>
            </a:r>
            <a:br>
              <a:rPr kumimoji="0" lang="fr-FR" altLang="fr-FR" sz="1200" b="0" i="0" u="none" strike="noStrike" cap="none" normalizeH="0" baseline="0" dirty="0">
                <a:ln>
                  <a:noFill/>
                </a:ln>
                <a:solidFill>
                  <a:srgbClr val="A9B7C6"/>
                </a:solidFill>
                <a:effectLst/>
                <a:latin typeface="Consolas" panose="020B0609020204030204" pitchFamily="49" charset="0"/>
              </a:rPr>
            </a:br>
            <a:r>
              <a:rPr kumimoji="0" lang="fr-FR" altLang="fr-FR" sz="1200" b="0" i="0" u="none" strike="noStrike" cap="none" normalizeH="0" baseline="0" dirty="0">
                <a:ln>
                  <a:noFill/>
                </a:ln>
                <a:solidFill>
                  <a:srgbClr val="A9B7C6"/>
                </a:solidFill>
                <a:effectLst/>
                <a:latin typeface="Consolas" panose="020B0609020204030204" pitchFamily="49" charset="0"/>
              </a:rPr>
              <a:t>  - </a:t>
            </a:r>
            <a:r>
              <a:rPr kumimoji="0" lang="fr-FR" altLang="fr-FR" sz="1200" b="0" i="0" u="none" strike="noStrike" cap="none" normalizeH="0" baseline="0" dirty="0">
                <a:ln>
                  <a:noFill/>
                </a:ln>
                <a:solidFill>
                  <a:srgbClr val="CC7832"/>
                </a:solidFill>
                <a:effectLst/>
                <a:latin typeface="Consolas" panose="020B0609020204030204" pitchFamily="49" charset="0"/>
              </a:rPr>
              <a:t>image</a:t>
            </a:r>
            <a:r>
              <a:rPr kumimoji="0" lang="fr-FR" altLang="fr-FR" sz="1200" b="0" i="0" u="none" strike="noStrike" cap="none" normalizeH="0" baseline="0" dirty="0">
                <a:ln>
                  <a:noFill/>
                </a:ln>
                <a:solidFill>
                  <a:srgbClr val="A9B7C6"/>
                </a:solidFill>
                <a:effectLst/>
                <a:latin typeface="Consolas" panose="020B0609020204030204" pitchFamily="49" charset="0"/>
              </a:rPr>
              <a:t>: </a:t>
            </a:r>
            <a:r>
              <a:rPr kumimoji="0" lang="fr-FR" altLang="fr-FR" sz="1200" b="0" i="0" u="none" strike="noStrike" cap="none" normalizeH="0" baseline="0" dirty="0" err="1">
                <a:ln>
                  <a:noFill/>
                </a:ln>
                <a:solidFill>
                  <a:srgbClr val="A9B7C6"/>
                </a:solidFill>
                <a:effectLst/>
                <a:latin typeface="Consolas" panose="020B0609020204030204" pitchFamily="49" charset="0"/>
              </a:rPr>
              <a:t>kodekloud</a:t>
            </a:r>
            <a:r>
              <a:rPr kumimoji="0" lang="fr-FR" altLang="fr-FR" sz="1200" b="0" i="0" u="none" strike="noStrike" cap="none" normalizeH="0" baseline="0" dirty="0">
                <a:ln>
                  <a:noFill/>
                </a:ln>
                <a:solidFill>
                  <a:srgbClr val="A9B7C6"/>
                </a:solidFill>
                <a:effectLst/>
                <a:latin typeface="Consolas" panose="020B0609020204030204" pitchFamily="49" charset="0"/>
              </a:rPr>
              <a:t>/simple-</a:t>
            </a:r>
            <a:r>
              <a:rPr kumimoji="0" lang="fr-FR" altLang="fr-FR" sz="1200" b="0" i="0" u="none" strike="noStrike" cap="none" normalizeH="0" baseline="0" dirty="0" err="1">
                <a:ln>
                  <a:noFill/>
                </a:ln>
                <a:solidFill>
                  <a:srgbClr val="A9B7C6"/>
                </a:solidFill>
                <a:effectLst/>
                <a:latin typeface="Consolas" panose="020B0609020204030204" pitchFamily="49" charset="0"/>
              </a:rPr>
              <a:t>webapp</a:t>
            </a:r>
            <a:r>
              <a:rPr kumimoji="0" lang="fr-FR" altLang="fr-FR" sz="1200" b="0" i="0" u="none" strike="noStrike" cap="none" normalizeH="0" baseline="0" dirty="0">
                <a:ln>
                  <a:noFill/>
                </a:ln>
                <a:solidFill>
                  <a:srgbClr val="A9B7C6"/>
                </a:solidFill>
                <a:effectLst/>
                <a:latin typeface="Consolas" panose="020B0609020204030204" pitchFamily="49" charset="0"/>
              </a:rPr>
              <a:t>-</a:t>
            </a:r>
            <a:r>
              <a:rPr kumimoji="0" lang="fr-FR" altLang="fr-FR" sz="1200" b="0" i="0" u="none" strike="noStrike" cap="none" normalizeH="0" baseline="0" dirty="0" err="1">
                <a:ln>
                  <a:noFill/>
                </a:ln>
                <a:solidFill>
                  <a:srgbClr val="A9B7C6"/>
                </a:solidFill>
                <a:effectLst/>
                <a:latin typeface="Consolas" panose="020B0609020204030204" pitchFamily="49" charset="0"/>
              </a:rPr>
              <a:t>mysql</a:t>
            </a:r>
            <a:br>
              <a:rPr kumimoji="0" lang="fr-FR" altLang="fr-FR" sz="1200" b="0" i="0" u="none" strike="noStrike" cap="none" normalizeH="0" baseline="0" dirty="0">
                <a:ln>
                  <a:noFill/>
                </a:ln>
                <a:solidFill>
                  <a:srgbClr val="A9B7C6"/>
                </a:solidFill>
                <a:effectLst/>
                <a:latin typeface="Consolas" panose="020B0609020204030204" pitchFamily="49" charset="0"/>
              </a:rPr>
            </a:br>
            <a:r>
              <a:rPr kumimoji="0" lang="fr-FR" altLang="fr-FR" sz="1200" b="0" i="0" u="none" strike="noStrike" cap="none" normalizeH="0" baseline="0" dirty="0">
                <a:ln>
                  <a:noFill/>
                </a:ln>
                <a:solidFill>
                  <a:srgbClr val="A9B7C6"/>
                </a:solidFill>
                <a:effectLst/>
                <a:latin typeface="Consolas" panose="020B0609020204030204" pitchFamily="49" charset="0"/>
              </a:rPr>
              <a:t>    </a:t>
            </a:r>
            <a:r>
              <a:rPr kumimoji="0" lang="fr-FR" altLang="fr-FR" sz="1200" b="0" i="0" u="none" strike="noStrike" cap="none" normalizeH="0" baseline="0" dirty="0" err="1">
                <a:ln>
                  <a:noFill/>
                </a:ln>
                <a:solidFill>
                  <a:srgbClr val="CC7832"/>
                </a:solidFill>
                <a:effectLst/>
                <a:latin typeface="Consolas" panose="020B0609020204030204" pitchFamily="49" charset="0"/>
              </a:rPr>
              <a:t>imagePullPolicy</a:t>
            </a:r>
            <a:r>
              <a:rPr kumimoji="0" lang="fr-FR" altLang="fr-FR" sz="1200" b="0" i="0" u="none" strike="noStrike" cap="none" normalizeH="0" baseline="0" dirty="0">
                <a:ln>
                  <a:noFill/>
                </a:ln>
                <a:solidFill>
                  <a:srgbClr val="A9B7C6"/>
                </a:solidFill>
                <a:effectLst/>
                <a:latin typeface="Consolas" panose="020B0609020204030204" pitchFamily="49" charset="0"/>
              </a:rPr>
              <a:t>: Always</a:t>
            </a:r>
            <a:br>
              <a:rPr kumimoji="0" lang="fr-FR" altLang="fr-FR" sz="1200" b="0" i="0" u="none" strike="noStrike" cap="none" normalizeH="0" baseline="0" dirty="0">
                <a:ln>
                  <a:noFill/>
                </a:ln>
                <a:solidFill>
                  <a:srgbClr val="A9B7C6"/>
                </a:solidFill>
                <a:effectLst/>
                <a:latin typeface="Consolas" panose="020B0609020204030204" pitchFamily="49" charset="0"/>
              </a:rPr>
            </a:br>
            <a:r>
              <a:rPr kumimoji="0" lang="fr-FR" altLang="fr-FR" sz="1200" b="0" i="0" u="none" strike="noStrike" cap="none" normalizeH="0" baseline="0" dirty="0">
                <a:ln>
                  <a:noFill/>
                </a:ln>
                <a:solidFill>
                  <a:srgbClr val="A9B7C6"/>
                </a:solidFill>
                <a:effectLst/>
                <a:latin typeface="Consolas" panose="020B0609020204030204" pitchFamily="49" charset="0"/>
              </a:rPr>
              <a:t>    </a:t>
            </a:r>
            <a:r>
              <a:rPr kumimoji="0" lang="fr-FR" altLang="fr-FR" sz="1200" b="0" i="0" u="none" strike="noStrike" cap="none" normalizeH="0" baseline="0" dirty="0" err="1">
                <a:ln>
                  <a:noFill/>
                </a:ln>
                <a:solidFill>
                  <a:srgbClr val="CC7832"/>
                </a:solidFill>
                <a:effectLst/>
                <a:latin typeface="Consolas" panose="020B0609020204030204" pitchFamily="49" charset="0"/>
              </a:rPr>
              <a:t>name</a:t>
            </a:r>
            <a:r>
              <a:rPr kumimoji="0" lang="fr-FR" altLang="fr-FR" sz="1200" b="0" i="0" u="none" strike="noStrike" cap="none" normalizeH="0" baseline="0" dirty="0">
                <a:ln>
                  <a:noFill/>
                </a:ln>
                <a:solidFill>
                  <a:srgbClr val="A9B7C6"/>
                </a:solidFill>
                <a:effectLst/>
                <a:latin typeface="Consolas" panose="020B0609020204030204" pitchFamily="49" charset="0"/>
              </a:rPr>
              <a:t>: </a:t>
            </a:r>
            <a:r>
              <a:rPr kumimoji="0" lang="fr-FR" altLang="fr-FR" sz="1200" b="0" i="0" u="none" strike="noStrike" cap="none" normalizeH="0" baseline="0" dirty="0" err="1">
                <a:ln>
                  <a:noFill/>
                </a:ln>
                <a:solidFill>
                  <a:srgbClr val="A9B7C6"/>
                </a:solidFill>
                <a:effectLst/>
                <a:latin typeface="Consolas" panose="020B0609020204030204" pitchFamily="49" charset="0"/>
              </a:rPr>
              <a:t>webapp</a:t>
            </a:r>
            <a:br>
              <a:rPr kumimoji="0" lang="fr-FR" altLang="fr-FR" sz="1200" b="0" i="0" u="none" strike="noStrike" cap="none" normalizeH="0" baseline="0" dirty="0">
                <a:ln>
                  <a:noFill/>
                </a:ln>
                <a:solidFill>
                  <a:srgbClr val="A9B7C6"/>
                </a:solidFill>
                <a:effectLst/>
                <a:latin typeface="Consolas" panose="020B0609020204030204" pitchFamily="49" charset="0"/>
              </a:rPr>
            </a:br>
            <a:r>
              <a:rPr kumimoji="0" lang="fr-FR" altLang="fr-FR" sz="1200" b="0" i="0" u="none" strike="noStrike" cap="none" normalizeH="0" baseline="0" dirty="0">
                <a:ln>
                  <a:noFill/>
                </a:ln>
                <a:solidFill>
                  <a:srgbClr val="A9B7C6"/>
                </a:solidFill>
                <a:effectLst/>
                <a:latin typeface="Consolas" panose="020B0609020204030204" pitchFamily="49" charset="0"/>
              </a:rPr>
              <a:t>    </a:t>
            </a:r>
            <a:r>
              <a:rPr kumimoji="0" lang="fr-FR" altLang="fr-FR" sz="1200" b="0" i="0" u="none" strike="noStrike" cap="none" normalizeH="0" baseline="0" dirty="0" err="1">
                <a:ln>
                  <a:noFill/>
                </a:ln>
                <a:solidFill>
                  <a:srgbClr val="CC7832"/>
                </a:solidFill>
                <a:effectLst/>
                <a:latin typeface="Consolas" panose="020B0609020204030204" pitchFamily="49" charset="0"/>
              </a:rPr>
              <a:t>envFrom</a:t>
            </a:r>
            <a:r>
              <a:rPr kumimoji="0" lang="fr-FR" altLang="fr-FR" sz="1200" b="0" i="0" u="none" strike="noStrike" cap="none" normalizeH="0" baseline="0" dirty="0">
                <a:ln>
                  <a:noFill/>
                </a:ln>
                <a:solidFill>
                  <a:srgbClr val="A9B7C6"/>
                </a:solidFill>
                <a:effectLst/>
                <a:latin typeface="Consolas" panose="020B0609020204030204" pitchFamily="49" charset="0"/>
              </a:rPr>
              <a:t>:</a:t>
            </a:r>
            <a:br>
              <a:rPr kumimoji="0" lang="fr-FR" altLang="fr-FR" sz="1200" b="0" i="0" u="none" strike="noStrike" cap="none" normalizeH="0" baseline="0" dirty="0">
                <a:ln>
                  <a:noFill/>
                </a:ln>
                <a:solidFill>
                  <a:srgbClr val="A9B7C6"/>
                </a:solidFill>
                <a:effectLst/>
                <a:latin typeface="Consolas" panose="020B0609020204030204" pitchFamily="49" charset="0"/>
              </a:rPr>
            </a:br>
            <a:r>
              <a:rPr kumimoji="0" lang="fr-FR" altLang="fr-FR" sz="1200" b="0" i="0" u="none" strike="noStrike" cap="none" normalizeH="0" baseline="0" dirty="0">
                <a:ln>
                  <a:noFill/>
                </a:ln>
                <a:solidFill>
                  <a:srgbClr val="A9B7C6"/>
                </a:solidFill>
                <a:effectLst/>
                <a:latin typeface="Consolas" panose="020B0609020204030204" pitchFamily="49" charset="0"/>
              </a:rPr>
              <a:t>      - </a:t>
            </a:r>
            <a:r>
              <a:rPr kumimoji="0" lang="fr-FR" altLang="fr-FR" sz="1200" b="0" i="0" u="none" strike="noStrike" cap="none" normalizeH="0" baseline="0" dirty="0" err="1">
                <a:ln>
                  <a:noFill/>
                </a:ln>
                <a:solidFill>
                  <a:srgbClr val="CC7832"/>
                </a:solidFill>
                <a:effectLst/>
                <a:latin typeface="Consolas" panose="020B0609020204030204" pitchFamily="49" charset="0"/>
              </a:rPr>
              <a:t>secretRef</a:t>
            </a:r>
            <a:r>
              <a:rPr kumimoji="0" lang="fr-FR" altLang="fr-FR" sz="1200" b="0" i="0" u="none" strike="noStrike" cap="none" normalizeH="0" baseline="0" dirty="0">
                <a:ln>
                  <a:noFill/>
                </a:ln>
                <a:solidFill>
                  <a:srgbClr val="A9B7C6"/>
                </a:solidFill>
                <a:effectLst/>
                <a:latin typeface="Consolas" panose="020B0609020204030204" pitchFamily="49" charset="0"/>
              </a:rPr>
              <a:t>:</a:t>
            </a:r>
            <a:br>
              <a:rPr kumimoji="0" lang="fr-FR" altLang="fr-FR" sz="1200" b="0" i="0" u="none" strike="noStrike" cap="none" normalizeH="0" baseline="0" dirty="0">
                <a:ln>
                  <a:noFill/>
                </a:ln>
                <a:solidFill>
                  <a:srgbClr val="A9B7C6"/>
                </a:solidFill>
                <a:effectLst/>
                <a:latin typeface="Consolas" panose="020B0609020204030204" pitchFamily="49" charset="0"/>
              </a:rPr>
            </a:br>
            <a:r>
              <a:rPr kumimoji="0" lang="fr-FR" altLang="fr-FR" sz="1200" b="0" i="0" u="none" strike="noStrike" cap="none" normalizeH="0" baseline="0" dirty="0">
                <a:ln>
                  <a:noFill/>
                </a:ln>
                <a:solidFill>
                  <a:srgbClr val="A9B7C6"/>
                </a:solidFill>
                <a:effectLst/>
                <a:latin typeface="Consolas" panose="020B0609020204030204" pitchFamily="49" charset="0"/>
              </a:rPr>
              <a:t>          </a:t>
            </a:r>
            <a:r>
              <a:rPr kumimoji="0" lang="fr-FR" altLang="fr-FR" sz="1200" b="0" i="0" u="none" strike="noStrike" cap="none" normalizeH="0" baseline="0" dirty="0" err="1">
                <a:ln>
                  <a:noFill/>
                </a:ln>
                <a:solidFill>
                  <a:srgbClr val="CC7832"/>
                </a:solidFill>
                <a:effectLst/>
                <a:latin typeface="Consolas" panose="020B0609020204030204" pitchFamily="49" charset="0"/>
              </a:rPr>
              <a:t>name</a:t>
            </a:r>
            <a:r>
              <a:rPr kumimoji="0" lang="fr-FR" altLang="fr-FR" sz="1200" b="0" i="0" u="none" strike="noStrike" cap="none" normalizeH="0" baseline="0" dirty="0">
                <a:ln>
                  <a:noFill/>
                </a:ln>
                <a:solidFill>
                  <a:srgbClr val="A9B7C6"/>
                </a:solidFill>
                <a:effectLst/>
                <a:latin typeface="Consolas" panose="020B0609020204030204" pitchFamily="49" charset="0"/>
              </a:rPr>
              <a:t>: </a:t>
            </a:r>
            <a:r>
              <a:rPr kumimoji="0" lang="fr-FR" altLang="fr-FR" sz="1200" b="0" i="0" u="none" strike="noStrike" cap="none" normalizeH="0" baseline="0" dirty="0" err="1">
                <a:ln>
                  <a:noFill/>
                </a:ln>
                <a:solidFill>
                  <a:srgbClr val="A9B7C6"/>
                </a:solidFill>
                <a:effectLst/>
                <a:latin typeface="Consolas" panose="020B0609020204030204" pitchFamily="49" charset="0"/>
              </a:rPr>
              <a:t>db</a:t>
            </a:r>
            <a:r>
              <a:rPr kumimoji="0" lang="fr-FR" altLang="fr-FR" sz="1200" b="0" i="0" u="none" strike="noStrike" cap="none" normalizeH="0" baseline="0" dirty="0">
                <a:ln>
                  <a:noFill/>
                </a:ln>
                <a:solidFill>
                  <a:srgbClr val="A9B7C6"/>
                </a:solidFill>
                <a:effectLst/>
                <a:latin typeface="Consolas" panose="020B0609020204030204" pitchFamily="49" charset="0"/>
              </a:rPr>
              <a:t>-secret</a:t>
            </a:r>
            <a:endParaRPr kumimoji="0" lang="fr-FR" altLang="fr-FR" sz="32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6317471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DF8985D-C679-4738-B92F-26B723ACB393}"/>
              </a:ext>
            </a:extLst>
          </p:cNvPr>
          <p:cNvSpPr/>
          <p:nvPr/>
        </p:nvSpPr>
        <p:spPr>
          <a:xfrm>
            <a:off x="627901" y="232509"/>
            <a:ext cx="10489810" cy="1302921"/>
          </a:xfrm>
          <a:prstGeom prst="rect">
            <a:avLst/>
          </a:prstGeom>
        </p:spPr>
        <p:txBody>
          <a:bodyPr wrap="square">
            <a:spAutoFit/>
          </a:bodyPr>
          <a:lstStyle/>
          <a:p>
            <a:pPr algn="ctr">
              <a:spcAft>
                <a:spcPts val="750"/>
              </a:spcAft>
            </a:pPr>
            <a:r>
              <a:rPr lang="en-US" sz="3600" dirty="0">
                <a:solidFill>
                  <a:srgbClr val="03A1A4"/>
                </a:solidFill>
                <a:latin typeface="Tw Cen MT" panose="020B0602020104020603" pitchFamily="34" charset="0"/>
              </a:rPr>
              <a:t>Volumes</a:t>
            </a:r>
          </a:p>
          <a:p>
            <a:pPr algn="ctr">
              <a:spcAft>
                <a:spcPts val="750"/>
              </a:spcAft>
            </a:pPr>
            <a:endParaRPr lang="en-US" sz="3600" dirty="0">
              <a:solidFill>
                <a:srgbClr val="03A1A4"/>
              </a:solidFill>
              <a:latin typeface="Tw Cen MT" panose="020B0602020104020603" pitchFamily="34" charset="0"/>
            </a:endParaRPr>
          </a:p>
        </p:txBody>
      </p:sp>
      <p:sp>
        <p:nvSpPr>
          <p:cNvPr id="6" name="Rectangle 2">
            <a:extLst>
              <a:ext uri="{FF2B5EF4-FFF2-40B4-BE49-F238E27FC236}">
                <a16:creationId xmlns:a16="http://schemas.microsoft.com/office/drawing/2014/main" id="{F294D0F4-00B9-4D50-BF5B-D5DD0BB82FA2}"/>
              </a:ext>
            </a:extLst>
          </p:cNvPr>
          <p:cNvSpPr>
            <a:spLocks noChangeArrowheads="1"/>
          </p:cNvSpPr>
          <p:nvPr/>
        </p:nvSpPr>
        <p:spPr bwMode="auto">
          <a:xfrm>
            <a:off x="6586758" y="1628507"/>
            <a:ext cx="4809124" cy="3600986"/>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fr-FR" altLang="fr-FR" sz="1400" dirty="0">
                <a:solidFill>
                  <a:srgbClr val="00B050"/>
                </a:solidFill>
                <a:highlight>
                  <a:srgbClr val="000000"/>
                </a:highlight>
                <a:latin typeface="Consolas" panose="020B0609020204030204" pitchFamily="49" charset="0"/>
              </a:rPr>
              <a:t>Disque sur Google Cloud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200" b="0" i="0" u="none" strike="noStrike" cap="none" normalizeH="0" baseline="0" dirty="0">
              <a:ln>
                <a:noFill/>
              </a:ln>
              <a:solidFill>
                <a:srgbClr val="CC7832"/>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CC7832"/>
                </a:solidFill>
                <a:effectLst/>
                <a:latin typeface="Consolas" panose="020B0609020204030204" pitchFamily="49" charset="0"/>
              </a:rPr>
              <a:t>apiVersion</a:t>
            </a:r>
            <a:r>
              <a:rPr kumimoji="0" lang="fr-FR" altLang="fr-FR" sz="1200" b="0" i="0" u="none" strike="noStrike" cap="none" normalizeH="0" baseline="0" dirty="0">
                <a:ln>
                  <a:noFill/>
                </a:ln>
                <a:solidFill>
                  <a:srgbClr val="A9B7C6"/>
                </a:solidFill>
                <a:effectLst/>
                <a:latin typeface="Consolas" panose="020B0609020204030204" pitchFamily="49" charset="0"/>
              </a:rPr>
              <a:t>: v1</a:t>
            </a:r>
            <a:br>
              <a:rPr kumimoji="0" lang="fr-FR" altLang="fr-FR" sz="1200" b="0" i="0" u="none" strike="noStrike" cap="none" normalizeH="0" baseline="0" dirty="0">
                <a:ln>
                  <a:noFill/>
                </a:ln>
                <a:solidFill>
                  <a:srgbClr val="A9B7C6"/>
                </a:solidFill>
                <a:effectLst/>
                <a:latin typeface="Consolas" panose="020B0609020204030204" pitchFamily="49" charset="0"/>
              </a:rPr>
            </a:br>
            <a:r>
              <a:rPr kumimoji="0" lang="fr-FR" altLang="fr-FR" sz="1200" b="0" i="0" u="none" strike="noStrike" cap="none" normalizeH="0" baseline="0" dirty="0">
                <a:ln>
                  <a:noFill/>
                </a:ln>
                <a:solidFill>
                  <a:srgbClr val="CC7832"/>
                </a:solidFill>
                <a:effectLst/>
                <a:latin typeface="Consolas" panose="020B0609020204030204" pitchFamily="49" charset="0"/>
              </a:rPr>
              <a:t>kind</a:t>
            </a:r>
            <a:r>
              <a:rPr kumimoji="0" lang="fr-FR" altLang="fr-FR" sz="1200" b="0" i="0" u="none" strike="noStrike" cap="none" normalizeH="0" baseline="0" dirty="0">
                <a:ln>
                  <a:noFill/>
                </a:ln>
                <a:solidFill>
                  <a:srgbClr val="A9B7C6"/>
                </a:solidFill>
                <a:effectLst/>
                <a:latin typeface="Consolas" panose="020B0609020204030204" pitchFamily="49" charset="0"/>
              </a:rPr>
              <a:t>: </a:t>
            </a:r>
            <a:r>
              <a:rPr kumimoji="0" lang="fr-FR" altLang="fr-FR" sz="1200" b="0" i="0" u="none" strike="noStrike" cap="none" normalizeH="0" baseline="0" dirty="0" err="1">
                <a:ln>
                  <a:noFill/>
                </a:ln>
                <a:solidFill>
                  <a:srgbClr val="A9B7C6"/>
                </a:solidFill>
                <a:effectLst/>
                <a:latin typeface="Consolas" panose="020B0609020204030204" pitchFamily="49" charset="0"/>
              </a:rPr>
              <a:t>Pod</a:t>
            </a:r>
            <a:br>
              <a:rPr kumimoji="0" lang="fr-FR" altLang="fr-FR" sz="1200" b="0" i="0" u="none" strike="noStrike" cap="none" normalizeH="0" baseline="0" dirty="0">
                <a:ln>
                  <a:noFill/>
                </a:ln>
                <a:solidFill>
                  <a:srgbClr val="A9B7C6"/>
                </a:solidFill>
                <a:effectLst/>
                <a:latin typeface="Consolas" panose="020B0609020204030204" pitchFamily="49" charset="0"/>
              </a:rPr>
            </a:br>
            <a:r>
              <a:rPr kumimoji="0" lang="fr-FR" altLang="fr-FR" sz="1200" b="0" i="0" u="none" strike="noStrike" cap="none" normalizeH="0" baseline="0" dirty="0" err="1">
                <a:ln>
                  <a:noFill/>
                </a:ln>
                <a:solidFill>
                  <a:srgbClr val="CC7832"/>
                </a:solidFill>
                <a:effectLst/>
                <a:latin typeface="Consolas" panose="020B0609020204030204" pitchFamily="49" charset="0"/>
              </a:rPr>
              <a:t>metadata</a:t>
            </a:r>
            <a:r>
              <a:rPr kumimoji="0" lang="fr-FR" altLang="fr-FR" sz="1200" b="0" i="0" u="none" strike="noStrike" cap="none" normalizeH="0" baseline="0" dirty="0">
                <a:ln>
                  <a:noFill/>
                </a:ln>
                <a:solidFill>
                  <a:srgbClr val="A9B7C6"/>
                </a:solidFill>
                <a:effectLst/>
                <a:latin typeface="Consolas" panose="020B0609020204030204" pitchFamily="49" charset="0"/>
              </a:rPr>
              <a:t>:</a:t>
            </a:r>
            <a:br>
              <a:rPr kumimoji="0" lang="fr-FR" altLang="fr-FR" sz="1200" b="0" i="0" u="none" strike="noStrike" cap="none" normalizeH="0" baseline="0" dirty="0">
                <a:ln>
                  <a:noFill/>
                </a:ln>
                <a:solidFill>
                  <a:srgbClr val="A9B7C6"/>
                </a:solidFill>
                <a:effectLst/>
                <a:latin typeface="Consolas" panose="020B0609020204030204" pitchFamily="49" charset="0"/>
              </a:rPr>
            </a:br>
            <a:r>
              <a:rPr kumimoji="0" lang="fr-FR" altLang="fr-FR" sz="1200" b="0" i="0" u="none" strike="noStrike" cap="none" normalizeH="0" baseline="0" dirty="0">
                <a:ln>
                  <a:noFill/>
                </a:ln>
                <a:solidFill>
                  <a:srgbClr val="A9B7C6"/>
                </a:solidFill>
                <a:effectLst/>
                <a:latin typeface="Consolas" panose="020B0609020204030204" pitchFamily="49" charset="0"/>
              </a:rPr>
              <a:t>  </a:t>
            </a:r>
            <a:r>
              <a:rPr kumimoji="0" lang="fr-FR" altLang="fr-FR" sz="1200" b="0" i="0" u="none" strike="noStrike" cap="none" normalizeH="0" baseline="0" dirty="0" err="1">
                <a:ln>
                  <a:noFill/>
                </a:ln>
                <a:solidFill>
                  <a:srgbClr val="CC7832"/>
                </a:solidFill>
                <a:effectLst/>
                <a:latin typeface="Consolas" panose="020B0609020204030204" pitchFamily="49" charset="0"/>
              </a:rPr>
              <a:t>name</a:t>
            </a:r>
            <a:r>
              <a:rPr kumimoji="0" lang="fr-FR" altLang="fr-FR" sz="1200" b="0" i="0" u="none" strike="noStrike" cap="none" normalizeH="0" baseline="0" dirty="0">
                <a:ln>
                  <a:noFill/>
                </a:ln>
                <a:solidFill>
                  <a:srgbClr val="A9B7C6"/>
                </a:solidFill>
                <a:effectLst/>
                <a:latin typeface="Consolas" panose="020B0609020204030204" pitchFamily="49" charset="0"/>
              </a:rPr>
              <a:t>: test-</a:t>
            </a:r>
            <a:r>
              <a:rPr kumimoji="0" lang="fr-FR" altLang="fr-FR" sz="1200" b="0" i="0" u="none" strike="noStrike" cap="none" normalizeH="0" baseline="0" dirty="0" err="1">
                <a:ln>
                  <a:noFill/>
                </a:ln>
                <a:solidFill>
                  <a:srgbClr val="A9B7C6"/>
                </a:solidFill>
                <a:effectLst/>
                <a:latin typeface="Consolas" panose="020B0609020204030204" pitchFamily="49" charset="0"/>
              </a:rPr>
              <a:t>pd</a:t>
            </a:r>
            <a:br>
              <a:rPr kumimoji="0" lang="fr-FR" altLang="fr-FR" sz="1200" b="0" i="0" u="none" strike="noStrike" cap="none" normalizeH="0" baseline="0" dirty="0">
                <a:ln>
                  <a:noFill/>
                </a:ln>
                <a:solidFill>
                  <a:srgbClr val="A9B7C6"/>
                </a:solidFill>
                <a:effectLst/>
                <a:latin typeface="Consolas" panose="020B0609020204030204" pitchFamily="49" charset="0"/>
              </a:rPr>
            </a:br>
            <a:r>
              <a:rPr kumimoji="0" lang="fr-FR" altLang="fr-FR" sz="1200" b="0" i="0" u="none" strike="noStrike" cap="none" normalizeH="0" baseline="0" dirty="0" err="1">
                <a:ln>
                  <a:noFill/>
                </a:ln>
                <a:solidFill>
                  <a:srgbClr val="CC7832"/>
                </a:solidFill>
                <a:effectLst/>
                <a:latin typeface="Consolas" panose="020B0609020204030204" pitchFamily="49" charset="0"/>
              </a:rPr>
              <a:t>spec</a:t>
            </a:r>
            <a:r>
              <a:rPr kumimoji="0" lang="fr-FR" altLang="fr-FR" sz="1200" b="0" i="0" u="none" strike="noStrike" cap="none" normalizeH="0" baseline="0" dirty="0">
                <a:ln>
                  <a:noFill/>
                </a:ln>
                <a:solidFill>
                  <a:srgbClr val="A9B7C6"/>
                </a:solidFill>
                <a:effectLst/>
                <a:latin typeface="Consolas" panose="020B0609020204030204" pitchFamily="49" charset="0"/>
              </a:rPr>
              <a:t>:</a:t>
            </a:r>
            <a:br>
              <a:rPr kumimoji="0" lang="fr-FR" altLang="fr-FR" sz="1200" b="0" i="0" u="none" strike="noStrike" cap="none" normalizeH="0" baseline="0" dirty="0">
                <a:ln>
                  <a:noFill/>
                </a:ln>
                <a:solidFill>
                  <a:srgbClr val="A9B7C6"/>
                </a:solidFill>
                <a:effectLst/>
                <a:latin typeface="Consolas" panose="020B0609020204030204" pitchFamily="49" charset="0"/>
              </a:rPr>
            </a:br>
            <a:r>
              <a:rPr kumimoji="0" lang="fr-FR" altLang="fr-FR" sz="1200" b="0" i="0" u="none" strike="noStrike" cap="none" normalizeH="0" baseline="0" dirty="0">
                <a:ln>
                  <a:noFill/>
                </a:ln>
                <a:solidFill>
                  <a:srgbClr val="A9B7C6"/>
                </a:solidFill>
                <a:effectLst/>
                <a:latin typeface="Consolas" panose="020B0609020204030204" pitchFamily="49" charset="0"/>
              </a:rPr>
              <a:t>  </a:t>
            </a:r>
            <a:r>
              <a:rPr kumimoji="0" lang="fr-FR" altLang="fr-FR" sz="1200" b="0" i="0" u="none" strike="noStrike" cap="none" normalizeH="0" baseline="0" dirty="0">
                <a:ln>
                  <a:noFill/>
                </a:ln>
                <a:solidFill>
                  <a:srgbClr val="CC7832"/>
                </a:solidFill>
                <a:effectLst/>
                <a:latin typeface="Consolas" panose="020B0609020204030204" pitchFamily="49" charset="0"/>
              </a:rPr>
              <a:t>containers</a:t>
            </a:r>
            <a:r>
              <a:rPr kumimoji="0" lang="fr-FR" altLang="fr-FR" sz="1200" b="0" i="0" u="none" strike="noStrike" cap="none" normalizeH="0" baseline="0" dirty="0">
                <a:ln>
                  <a:noFill/>
                </a:ln>
                <a:solidFill>
                  <a:srgbClr val="A9B7C6"/>
                </a:solidFill>
                <a:effectLst/>
                <a:latin typeface="Consolas" panose="020B0609020204030204" pitchFamily="49" charset="0"/>
              </a:rPr>
              <a:t>:</a:t>
            </a:r>
            <a:br>
              <a:rPr kumimoji="0" lang="fr-FR" altLang="fr-FR" sz="1200" b="0" i="0" u="none" strike="noStrike" cap="none" normalizeH="0" baseline="0" dirty="0">
                <a:ln>
                  <a:noFill/>
                </a:ln>
                <a:solidFill>
                  <a:srgbClr val="A9B7C6"/>
                </a:solidFill>
                <a:effectLst/>
                <a:latin typeface="Consolas" panose="020B0609020204030204" pitchFamily="49" charset="0"/>
              </a:rPr>
            </a:br>
            <a:r>
              <a:rPr kumimoji="0" lang="fr-FR" altLang="fr-FR" sz="1200" b="0" i="0" u="none" strike="noStrike" cap="none" normalizeH="0" baseline="0" dirty="0">
                <a:ln>
                  <a:noFill/>
                </a:ln>
                <a:solidFill>
                  <a:srgbClr val="A9B7C6"/>
                </a:solidFill>
                <a:effectLst/>
                <a:latin typeface="Consolas" panose="020B0609020204030204" pitchFamily="49" charset="0"/>
              </a:rPr>
              <a:t>  - </a:t>
            </a:r>
            <a:r>
              <a:rPr kumimoji="0" lang="fr-FR" altLang="fr-FR" sz="1200" b="0" i="0" u="none" strike="noStrike" cap="none" normalizeH="0" baseline="0" dirty="0">
                <a:ln>
                  <a:noFill/>
                </a:ln>
                <a:solidFill>
                  <a:srgbClr val="CC7832"/>
                </a:solidFill>
                <a:effectLst/>
                <a:latin typeface="Consolas" panose="020B0609020204030204" pitchFamily="49" charset="0"/>
              </a:rPr>
              <a:t>image</a:t>
            </a:r>
            <a:r>
              <a:rPr kumimoji="0" lang="fr-FR" altLang="fr-FR" sz="1200" b="0" i="0" u="none" strike="noStrike" cap="none" normalizeH="0" baseline="0" dirty="0">
                <a:ln>
                  <a:noFill/>
                </a:ln>
                <a:solidFill>
                  <a:srgbClr val="A9B7C6"/>
                </a:solidFill>
                <a:effectLst/>
                <a:latin typeface="Consolas" panose="020B0609020204030204" pitchFamily="49" charset="0"/>
              </a:rPr>
              <a:t>: k8s.gcr.io/test-</a:t>
            </a:r>
            <a:r>
              <a:rPr kumimoji="0" lang="fr-FR" altLang="fr-FR" sz="1200" b="0" i="0" u="none" strike="noStrike" cap="none" normalizeH="0" baseline="0" dirty="0" err="1">
                <a:ln>
                  <a:noFill/>
                </a:ln>
                <a:solidFill>
                  <a:srgbClr val="A9B7C6"/>
                </a:solidFill>
                <a:effectLst/>
                <a:latin typeface="Consolas" panose="020B0609020204030204" pitchFamily="49" charset="0"/>
              </a:rPr>
              <a:t>webserver</a:t>
            </a:r>
            <a:br>
              <a:rPr kumimoji="0" lang="fr-FR" altLang="fr-FR" sz="1200" b="0" i="0" u="none" strike="noStrike" cap="none" normalizeH="0" baseline="0" dirty="0">
                <a:ln>
                  <a:noFill/>
                </a:ln>
                <a:solidFill>
                  <a:srgbClr val="A9B7C6"/>
                </a:solidFill>
                <a:effectLst/>
                <a:latin typeface="Consolas" panose="020B0609020204030204" pitchFamily="49" charset="0"/>
              </a:rPr>
            </a:br>
            <a:r>
              <a:rPr kumimoji="0" lang="fr-FR" altLang="fr-FR" sz="1200" b="0" i="0" u="none" strike="noStrike" cap="none" normalizeH="0" baseline="0" dirty="0">
                <a:ln>
                  <a:noFill/>
                </a:ln>
                <a:solidFill>
                  <a:srgbClr val="A9B7C6"/>
                </a:solidFill>
                <a:effectLst/>
                <a:latin typeface="Consolas" panose="020B0609020204030204" pitchFamily="49" charset="0"/>
              </a:rPr>
              <a:t>    </a:t>
            </a:r>
            <a:r>
              <a:rPr kumimoji="0" lang="fr-FR" altLang="fr-FR" sz="1200" b="0" i="0" u="none" strike="noStrike" cap="none" normalizeH="0" baseline="0" dirty="0" err="1">
                <a:ln>
                  <a:noFill/>
                </a:ln>
                <a:solidFill>
                  <a:srgbClr val="CC7832"/>
                </a:solidFill>
                <a:effectLst/>
                <a:latin typeface="Consolas" panose="020B0609020204030204" pitchFamily="49" charset="0"/>
              </a:rPr>
              <a:t>name</a:t>
            </a:r>
            <a:r>
              <a:rPr kumimoji="0" lang="fr-FR" altLang="fr-FR" sz="1200" b="0" i="0" u="none" strike="noStrike" cap="none" normalizeH="0" baseline="0" dirty="0">
                <a:ln>
                  <a:noFill/>
                </a:ln>
                <a:solidFill>
                  <a:srgbClr val="A9B7C6"/>
                </a:solidFill>
                <a:effectLst/>
                <a:latin typeface="Consolas" panose="020B0609020204030204" pitchFamily="49" charset="0"/>
              </a:rPr>
              <a:t>: test-container</a:t>
            </a:r>
            <a:br>
              <a:rPr kumimoji="0" lang="fr-FR" altLang="fr-FR" sz="1200" b="0" i="0" u="none" strike="noStrike" cap="none" normalizeH="0" baseline="0" dirty="0">
                <a:ln>
                  <a:noFill/>
                </a:ln>
                <a:solidFill>
                  <a:srgbClr val="A9B7C6"/>
                </a:solidFill>
                <a:effectLst/>
                <a:latin typeface="Consolas" panose="020B0609020204030204" pitchFamily="49" charset="0"/>
              </a:rPr>
            </a:br>
            <a:r>
              <a:rPr kumimoji="0" lang="fr-FR" altLang="fr-FR" sz="1200" b="0" i="0" u="none" strike="noStrike" cap="none" normalizeH="0" baseline="0" dirty="0">
                <a:ln>
                  <a:noFill/>
                </a:ln>
                <a:solidFill>
                  <a:srgbClr val="A9B7C6"/>
                </a:solidFill>
                <a:effectLst/>
                <a:latin typeface="Consolas" panose="020B0609020204030204" pitchFamily="49" charset="0"/>
              </a:rPr>
              <a:t>    </a:t>
            </a:r>
            <a:r>
              <a:rPr kumimoji="0" lang="fr-FR" altLang="fr-FR" sz="1200" b="0" i="0" u="none" strike="noStrike" cap="none" normalizeH="0" baseline="0" dirty="0" err="1">
                <a:ln>
                  <a:noFill/>
                </a:ln>
                <a:solidFill>
                  <a:srgbClr val="CC7832"/>
                </a:solidFill>
                <a:effectLst/>
                <a:latin typeface="Consolas" panose="020B0609020204030204" pitchFamily="49" charset="0"/>
              </a:rPr>
              <a:t>volumeMounts</a:t>
            </a:r>
            <a:r>
              <a:rPr kumimoji="0" lang="fr-FR" altLang="fr-FR" sz="1200" b="0" i="0" u="none" strike="noStrike" cap="none" normalizeH="0" baseline="0" dirty="0">
                <a:ln>
                  <a:noFill/>
                </a:ln>
                <a:solidFill>
                  <a:srgbClr val="A9B7C6"/>
                </a:solidFill>
                <a:effectLst/>
                <a:latin typeface="Consolas" panose="020B0609020204030204" pitchFamily="49" charset="0"/>
              </a:rPr>
              <a:t>:</a:t>
            </a:r>
            <a:br>
              <a:rPr kumimoji="0" lang="fr-FR" altLang="fr-FR" sz="1200" b="0" i="0" u="none" strike="noStrike" cap="none" normalizeH="0" baseline="0" dirty="0">
                <a:ln>
                  <a:noFill/>
                </a:ln>
                <a:solidFill>
                  <a:srgbClr val="A9B7C6"/>
                </a:solidFill>
                <a:effectLst/>
                <a:latin typeface="Consolas" panose="020B0609020204030204" pitchFamily="49" charset="0"/>
              </a:rPr>
            </a:br>
            <a:r>
              <a:rPr kumimoji="0" lang="fr-FR" altLang="fr-FR" sz="1200" b="0" i="0" u="none" strike="noStrike" cap="none" normalizeH="0" baseline="0" dirty="0">
                <a:ln>
                  <a:noFill/>
                </a:ln>
                <a:solidFill>
                  <a:srgbClr val="A9B7C6"/>
                </a:solidFill>
                <a:effectLst/>
                <a:latin typeface="Consolas" panose="020B0609020204030204" pitchFamily="49" charset="0"/>
              </a:rPr>
              <a:t>    - </a:t>
            </a:r>
            <a:r>
              <a:rPr kumimoji="0" lang="fr-FR" altLang="fr-FR" sz="1200" b="0" i="0" u="none" strike="noStrike" cap="none" normalizeH="0" baseline="0" dirty="0" err="1">
                <a:ln>
                  <a:noFill/>
                </a:ln>
                <a:solidFill>
                  <a:srgbClr val="CC7832"/>
                </a:solidFill>
                <a:effectLst/>
                <a:latin typeface="Consolas" panose="020B0609020204030204" pitchFamily="49" charset="0"/>
              </a:rPr>
              <a:t>mountPath</a:t>
            </a:r>
            <a:r>
              <a:rPr kumimoji="0" lang="fr-FR" altLang="fr-FR" sz="1200" b="0" i="0" u="none" strike="noStrike" cap="none" normalizeH="0" baseline="0" dirty="0">
                <a:ln>
                  <a:noFill/>
                </a:ln>
                <a:solidFill>
                  <a:srgbClr val="A9B7C6"/>
                </a:solidFill>
                <a:effectLst/>
                <a:latin typeface="Consolas" panose="020B0609020204030204" pitchFamily="49" charset="0"/>
              </a:rPr>
              <a:t>: /test-</a:t>
            </a:r>
            <a:r>
              <a:rPr kumimoji="0" lang="fr-FR" altLang="fr-FR" sz="1200" b="0" i="0" u="none" strike="noStrike" cap="none" normalizeH="0" baseline="0" dirty="0" err="1">
                <a:ln>
                  <a:noFill/>
                </a:ln>
                <a:solidFill>
                  <a:srgbClr val="A9B7C6"/>
                </a:solidFill>
                <a:effectLst/>
                <a:latin typeface="Consolas" panose="020B0609020204030204" pitchFamily="49" charset="0"/>
              </a:rPr>
              <a:t>pd</a:t>
            </a:r>
            <a:br>
              <a:rPr kumimoji="0" lang="fr-FR" altLang="fr-FR" sz="1200" b="0" i="0" u="none" strike="noStrike" cap="none" normalizeH="0" baseline="0" dirty="0">
                <a:ln>
                  <a:noFill/>
                </a:ln>
                <a:solidFill>
                  <a:srgbClr val="A9B7C6"/>
                </a:solidFill>
                <a:effectLst/>
                <a:latin typeface="Consolas" panose="020B0609020204030204" pitchFamily="49" charset="0"/>
              </a:rPr>
            </a:br>
            <a:r>
              <a:rPr kumimoji="0" lang="fr-FR" altLang="fr-FR" sz="1200" b="0" i="0" u="none" strike="noStrike" cap="none" normalizeH="0" baseline="0" dirty="0">
                <a:ln>
                  <a:noFill/>
                </a:ln>
                <a:solidFill>
                  <a:srgbClr val="A9B7C6"/>
                </a:solidFill>
                <a:effectLst/>
                <a:latin typeface="Consolas" panose="020B0609020204030204" pitchFamily="49" charset="0"/>
              </a:rPr>
              <a:t>      </a:t>
            </a:r>
            <a:r>
              <a:rPr kumimoji="0" lang="fr-FR" altLang="fr-FR" sz="1200" b="0" i="0" u="none" strike="noStrike" cap="none" normalizeH="0" baseline="0" dirty="0" err="1">
                <a:ln>
                  <a:noFill/>
                </a:ln>
                <a:solidFill>
                  <a:srgbClr val="CC7832"/>
                </a:solidFill>
                <a:effectLst/>
                <a:latin typeface="Consolas" panose="020B0609020204030204" pitchFamily="49" charset="0"/>
              </a:rPr>
              <a:t>name</a:t>
            </a:r>
            <a:r>
              <a:rPr kumimoji="0" lang="fr-FR" altLang="fr-FR" sz="1200" b="0" i="0" u="none" strike="noStrike" cap="none" normalizeH="0" baseline="0" dirty="0">
                <a:ln>
                  <a:noFill/>
                </a:ln>
                <a:solidFill>
                  <a:srgbClr val="A9B7C6"/>
                </a:solidFill>
                <a:effectLst/>
                <a:latin typeface="Consolas" panose="020B0609020204030204" pitchFamily="49" charset="0"/>
              </a:rPr>
              <a:t>: test-volume</a:t>
            </a:r>
            <a:br>
              <a:rPr kumimoji="0" lang="fr-FR" altLang="fr-FR" sz="1200" b="0" i="0" u="none" strike="noStrike" cap="none" normalizeH="0" baseline="0" dirty="0">
                <a:ln>
                  <a:noFill/>
                </a:ln>
                <a:solidFill>
                  <a:srgbClr val="A9B7C6"/>
                </a:solidFill>
                <a:effectLst/>
                <a:latin typeface="Consolas" panose="020B0609020204030204" pitchFamily="49" charset="0"/>
              </a:rPr>
            </a:br>
            <a:r>
              <a:rPr kumimoji="0" lang="fr-FR" altLang="fr-FR" sz="1200" b="0" i="0" u="none" strike="noStrike" cap="none" normalizeH="0" baseline="0" dirty="0">
                <a:ln>
                  <a:noFill/>
                </a:ln>
                <a:solidFill>
                  <a:srgbClr val="A9B7C6"/>
                </a:solidFill>
                <a:effectLst/>
                <a:latin typeface="Consolas" panose="020B0609020204030204" pitchFamily="49" charset="0"/>
              </a:rPr>
              <a:t>  </a:t>
            </a:r>
            <a:r>
              <a:rPr kumimoji="0" lang="fr-FR" altLang="fr-FR" sz="1200" b="0" i="0" u="none" strike="noStrike" cap="none" normalizeH="0" baseline="0" dirty="0">
                <a:ln>
                  <a:noFill/>
                </a:ln>
                <a:solidFill>
                  <a:srgbClr val="CC7832"/>
                </a:solidFill>
                <a:effectLst/>
                <a:latin typeface="Consolas" panose="020B0609020204030204" pitchFamily="49" charset="0"/>
              </a:rPr>
              <a:t>volumes</a:t>
            </a:r>
            <a:r>
              <a:rPr kumimoji="0" lang="fr-FR" altLang="fr-FR" sz="1200" b="0" i="0" u="none" strike="noStrike" cap="none" normalizeH="0" baseline="0" dirty="0">
                <a:ln>
                  <a:noFill/>
                </a:ln>
                <a:solidFill>
                  <a:srgbClr val="A9B7C6"/>
                </a:solidFill>
                <a:effectLst/>
                <a:latin typeface="Consolas" panose="020B0609020204030204" pitchFamily="49" charset="0"/>
              </a:rPr>
              <a:t>:</a:t>
            </a:r>
            <a:br>
              <a:rPr kumimoji="0" lang="fr-FR" altLang="fr-FR" sz="1200" b="0" i="0" u="none" strike="noStrike" cap="none" normalizeH="0" baseline="0" dirty="0">
                <a:ln>
                  <a:noFill/>
                </a:ln>
                <a:solidFill>
                  <a:srgbClr val="A9B7C6"/>
                </a:solidFill>
                <a:effectLst/>
                <a:latin typeface="Consolas" panose="020B0609020204030204" pitchFamily="49" charset="0"/>
              </a:rPr>
            </a:br>
            <a:r>
              <a:rPr kumimoji="0" lang="fr-FR" altLang="fr-FR" sz="1200" b="0" i="0" u="none" strike="noStrike" cap="none" normalizeH="0" baseline="0" dirty="0">
                <a:ln>
                  <a:noFill/>
                </a:ln>
                <a:solidFill>
                  <a:srgbClr val="A9B7C6"/>
                </a:solidFill>
                <a:effectLst/>
                <a:latin typeface="Consolas" panose="020B0609020204030204" pitchFamily="49" charset="0"/>
              </a:rPr>
              <a:t>  - </a:t>
            </a:r>
            <a:r>
              <a:rPr kumimoji="0" lang="fr-FR" altLang="fr-FR" sz="1200" b="0" i="0" u="none" strike="noStrike" cap="none" normalizeH="0" baseline="0" dirty="0" err="1">
                <a:ln>
                  <a:noFill/>
                </a:ln>
                <a:solidFill>
                  <a:srgbClr val="CC7832"/>
                </a:solidFill>
                <a:effectLst/>
                <a:latin typeface="Consolas" panose="020B0609020204030204" pitchFamily="49" charset="0"/>
              </a:rPr>
              <a:t>name</a:t>
            </a:r>
            <a:r>
              <a:rPr kumimoji="0" lang="fr-FR" altLang="fr-FR" sz="1200" b="0" i="0" u="none" strike="noStrike" cap="none" normalizeH="0" baseline="0" dirty="0">
                <a:ln>
                  <a:noFill/>
                </a:ln>
                <a:solidFill>
                  <a:srgbClr val="A9B7C6"/>
                </a:solidFill>
                <a:effectLst/>
                <a:latin typeface="Consolas" panose="020B0609020204030204" pitchFamily="49" charset="0"/>
              </a:rPr>
              <a:t>: test-volume</a:t>
            </a:r>
            <a:br>
              <a:rPr kumimoji="0" lang="fr-FR" altLang="fr-FR" sz="1200" b="0" i="0" u="none" strike="noStrike" cap="none" normalizeH="0" baseline="0" dirty="0">
                <a:ln>
                  <a:noFill/>
                </a:ln>
                <a:solidFill>
                  <a:srgbClr val="A9B7C6"/>
                </a:solidFill>
                <a:effectLst/>
                <a:latin typeface="Consolas" panose="020B0609020204030204" pitchFamily="49" charset="0"/>
              </a:rPr>
            </a:br>
            <a:r>
              <a:rPr kumimoji="0" lang="fr-FR" altLang="fr-FR" sz="1200" b="0" i="0" u="none" strike="noStrike" cap="none" normalizeH="0" baseline="0" dirty="0">
                <a:ln>
                  <a:noFill/>
                </a:ln>
                <a:solidFill>
                  <a:srgbClr val="A9B7C6"/>
                </a:solidFill>
                <a:effectLst/>
                <a:latin typeface="Consolas" panose="020B0609020204030204" pitchFamily="49" charset="0"/>
              </a:rPr>
              <a:t>    </a:t>
            </a:r>
            <a:r>
              <a:rPr kumimoji="0" lang="fr-FR" altLang="fr-FR" sz="1200" b="0" i="1" u="none" strike="noStrike" cap="none" normalizeH="0" baseline="0" dirty="0">
                <a:ln>
                  <a:noFill/>
                </a:ln>
                <a:solidFill>
                  <a:srgbClr val="629755"/>
                </a:solidFill>
                <a:effectLst/>
                <a:latin typeface="Consolas" panose="020B0609020204030204" pitchFamily="49" charset="0"/>
              </a:rPr>
              <a:t># Ce disque persistant GCE doit déjà exister.</a:t>
            </a:r>
            <a:br>
              <a:rPr kumimoji="0" lang="fr-FR" altLang="fr-FR" sz="1200" b="0" i="1" u="none" strike="noStrike" cap="none" normalizeH="0" baseline="0" dirty="0">
                <a:ln>
                  <a:noFill/>
                </a:ln>
                <a:solidFill>
                  <a:srgbClr val="629755"/>
                </a:solidFill>
                <a:effectLst/>
                <a:latin typeface="Consolas" panose="020B0609020204030204" pitchFamily="49" charset="0"/>
              </a:rPr>
            </a:br>
            <a:r>
              <a:rPr kumimoji="0" lang="fr-FR" altLang="fr-FR" sz="1200" b="0" i="1" u="none" strike="noStrike" cap="none" normalizeH="0" baseline="0" dirty="0">
                <a:ln>
                  <a:noFill/>
                </a:ln>
                <a:solidFill>
                  <a:srgbClr val="629755"/>
                </a:solidFill>
                <a:effectLst/>
                <a:latin typeface="Consolas" panose="020B0609020204030204" pitchFamily="49" charset="0"/>
              </a:rPr>
              <a:t>    </a:t>
            </a:r>
            <a:r>
              <a:rPr kumimoji="0" lang="fr-FR" altLang="fr-FR" sz="1200" b="0" i="0" u="none" strike="noStrike" cap="none" normalizeH="0" baseline="0" dirty="0" err="1">
                <a:ln>
                  <a:noFill/>
                </a:ln>
                <a:solidFill>
                  <a:srgbClr val="CC7832"/>
                </a:solidFill>
                <a:effectLst/>
                <a:latin typeface="Consolas" panose="020B0609020204030204" pitchFamily="49" charset="0"/>
              </a:rPr>
              <a:t>gcePersistentDisk</a:t>
            </a:r>
            <a:r>
              <a:rPr kumimoji="0" lang="fr-FR" altLang="fr-FR" sz="1200" b="0" i="0" u="none" strike="noStrike" cap="none" normalizeH="0" baseline="0" dirty="0">
                <a:ln>
                  <a:noFill/>
                </a:ln>
                <a:solidFill>
                  <a:srgbClr val="A9B7C6"/>
                </a:solidFill>
                <a:effectLst/>
                <a:latin typeface="Consolas" panose="020B0609020204030204" pitchFamily="49" charset="0"/>
              </a:rPr>
              <a:t>:</a:t>
            </a:r>
            <a:br>
              <a:rPr kumimoji="0" lang="fr-FR" altLang="fr-FR" sz="1200" b="0" i="0" u="none" strike="noStrike" cap="none" normalizeH="0" baseline="0" dirty="0">
                <a:ln>
                  <a:noFill/>
                </a:ln>
                <a:solidFill>
                  <a:srgbClr val="A9B7C6"/>
                </a:solidFill>
                <a:effectLst/>
                <a:latin typeface="Consolas" panose="020B0609020204030204" pitchFamily="49" charset="0"/>
              </a:rPr>
            </a:br>
            <a:r>
              <a:rPr kumimoji="0" lang="fr-FR" altLang="fr-FR" sz="1200" b="0" i="0" u="none" strike="noStrike" cap="none" normalizeH="0" baseline="0" dirty="0">
                <a:ln>
                  <a:noFill/>
                </a:ln>
                <a:solidFill>
                  <a:srgbClr val="A9B7C6"/>
                </a:solidFill>
                <a:effectLst/>
                <a:latin typeface="Consolas" panose="020B0609020204030204" pitchFamily="49" charset="0"/>
              </a:rPr>
              <a:t>      </a:t>
            </a:r>
            <a:r>
              <a:rPr kumimoji="0" lang="fr-FR" altLang="fr-FR" sz="1200" b="0" i="0" u="none" strike="noStrike" cap="none" normalizeH="0" baseline="0" dirty="0" err="1">
                <a:ln>
                  <a:noFill/>
                </a:ln>
                <a:solidFill>
                  <a:srgbClr val="CC7832"/>
                </a:solidFill>
                <a:effectLst/>
                <a:latin typeface="Consolas" panose="020B0609020204030204" pitchFamily="49" charset="0"/>
              </a:rPr>
              <a:t>pdName</a:t>
            </a:r>
            <a:r>
              <a:rPr kumimoji="0" lang="fr-FR" altLang="fr-FR" sz="1200" b="0" i="0" u="none" strike="noStrike" cap="none" normalizeH="0" baseline="0" dirty="0">
                <a:ln>
                  <a:noFill/>
                </a:ln>
                <a:solidFill>
                  <a:srgbClr val="A9B7C6"/>
                </a:solidFill>
                <a:effectLst/>
                <a:latin typeface="Consolas" panose="020B0609020204030204" pitchFamily="49" charset="0"/>
              </a:rPr>
              <a:t>: </a:t>
            </a:r>
            <a:r>
              <a:rPr kumimoji="0" lang="fr-FR" altLang="fr-FR" sz="1200" b="0" i="0" u="none" strike="noStrike" cap="none" normalizeH="0" baseline="0" dirty="0" err="1">
                <a:ln>
                  <a:noFill/>
                </a:ln>
                <a:solidFill>
                  <a:srgbClr val="A9B7C6"/>
                </a:solidFill>
                <a:effectLst/>
                <a:latin typeface="Consolas" panose="020B0609020204030204" pitchFamily="49" charset="0"/>
              </a:rPr>
              <a:t>my</a:t>
            </a:r>
            <a:r>
              <a:rPr kumimoji="0" lang="fr-FR" altLang="fr-FR" sz="1200" b="0" i="0" u="none" strike="noStrike" cap="none" normalizeH="0" baseline="0" dirty="0">
                <a:ln>
                  <a:noFill/>
                </a:ln>
                <a:solidFill>
                  <a:srgbClr val="A9B7C6"/>
                </a:solidFill>
                <a:effectLst/>
                <a:latin typeface="Consolas" panose="020B0609020204030204" pitchFamily="49" charset="0"/>
              </a:rPr>
              <a:t>-data-</a:t>
            </a:r>
            <a:r>
              <a:rPr kumimoji="0" lang="fr-FR" altLang="fr-FR" sz="1200" b="0" i="0" u="none" strike="noStrike" cap="none" normalizeH="0" baseline="0" dirty="0" err="1">
                <a:ln>
                  <a:noFill/>
                </a:ln>
                <a:solidFill>
                  <a:srgbClr val="A9B7C6"/>
                </a:solidFill>
                <a:effectLst/>
                <a:latin typeface="Consolas" panose="020B0609020204030204" pitchFamily="49" charset="0"/>
              </a:rPr>
              <a:t>disk</a:t>
            </a:r>
            <a:br>
              <a:rPr kumimoji="0" lang="fr-FR" altLang="fr-FR" sz="1200" b="0" i="0" u="none" strike="noStrike" cap="none" normalizeH="0" baseline="0" dirty="0">
                <a:ln>
                  <a:noFill/>
                </a:ln>
                <a:solidFill>
                  <a:srgbClr val="A9B7C6"/>
                </a:solidFill>
                <a:effectLst/>
                <a:latin typeface="Consolas" panose="020B0609020204030204" pitchFamily="49" charset="0"/>
              </a:rPr>
            </a:br>
            <a:r>
              <a:rPr kumimoji="0" lang="fr-FR" altLang="fr-FR" sz="1200" b="0" i="0" u="none" strike="noStrike" cap="none" normalizeH="0" baseline="0" dirty="0">
                <a:ln>
                  <a:noFill/>
                </a:ln>
                <a:solidFill>
                  <a:srgbClr val="A9B7C6"/>
                </a:solidFill>
                <a:effectLst/>
                <a:latin typeface="Consolas" panose="020B0609020204030204" pitchFamily="49" charset="0"/>
              </a:rPr>
              <a:t>      </a:t>
            </a:r>
            <a:r>
              <a:rPr kumimoji="0" lang="fr-FR" altLang="fr-FR" sz="1200" b="0" i="0" u="none" strike="noStrike" cap="none" normalizeH="0" baseline="0" dirty="0" err="1">
                <a:ln>
                  <a:noFill/>
                </a:ln>
                <a:solidFill>
                  <a:srgbClr val="CC7832"/>
                </a:solidFill>
                <a:effectLst/>
                <a:latin typeface="Consolas" panose="020B0609020204030204" pitchFamily="49" charset="0"/>
              </a:rPr>
              <a:t>fsType</a:t>
            </a:r>
            <a:r>
              <a:rPr kumimoji="0" lang="fr-FR" altLang="fr-FR" sz="1200" b="0" i="0" u="none" strike="noStrike" cap="none" normalizeH="0" baseline="0" dirty="0">
                <a:ln>
                  <a:noFill/>
                </a:ln>
                <a:solidFill>
                  <a:srgbClr val="A9B7C6"/>
                </a:solidFill>
                <a:effectLst/>
                <a:latin typeface="Consolas" panose="020B0609020204030204" pitchFamily="49" charset="0"/>
              </a:rPr>
              <a:t>: ext4</a:t>
            </a:r>
            <a:endParaRPr kumimoji="0" lang="fr-FR" altLang="fr-FR" sz="3200" b="0" i="0" u="none" strike="noStrike" cap="none" normalizeH="0" baseline="0" dirty="0">
              <a:ln>
                <a:noFill/>
              </a:ln>
              <a:solidFill>
                <a:schemeClr val="tx1"/>
              </a:solidFill>
              <a:effectLst/>
              <a:latin typeface="Arial" panose="020B0604020202020204" pitchFamily="34" charset="0"/>
            </a:endParaRPr>
          </a:p>
        </p:txBody>
      </p:sp>
      <p:sp>
        <p:nvSpPr>
          <p:cNvPr id="7" name="Rectangle 3">
            <a:extLst>
              <a:ext uri="{FF2B5EF4-FFF2-40B4-BE49-F238E27FC236}">
                <a16:creationId xmlns:a16="http://schemas.microsoft.com/office/drawing/2014/main" id="{21B10EDB-0D0B-4027-818F-4D5100EA0E6C}"/>
              </a:ext>
            </a:extLst>
          </p:cNvPr>
          <p:cNvSpPr>
            <a:spLocks noChangeArrowheads="1"/>
          </p:cNvSpPr>
          <p:nvPr/>
        </p:nvSpPr>
        <p:spPr bwMode="auto">
          <a:xfrm>
            <a:off x="796118" y="1566952"/>
            <a:ext cx="4809124" cy="3724096"/>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R="0" lvl="0" indent="0" eaLnBrk="0" fontAlgn="base" hangingPunct="0">
              <a:lnSpc>
                <a:spcPct val="100000"/>
              </a:lnSpc>
              <a:spcBef>
                <a:spcPct val="0"/>
              </a:spcBef>
              <a:spcAft>
                <a:spcPct val="0"/>
              </a:spcAft>
              <a:buClrTx/>
              <a:buSzTx/>
              <a:buFontTx/>
              <a:buNone/>
              <a:tabLst/>
            </a:pPr>
            <a:r>
              <a:rPr lang="fr-FR" altLang="fr-FR" sz="1400" dirty="0">
                <a:solidFill>
                  <a:srgbClr val="00B050"/>
                </a:solidFill>
                <a:highlight>
                  <a:srgbClr val="000000"/>
                </a:highlight>
                <a:latin typeface="Consolas" panose="020B0609020204030204" pitchFamily="49" charset="0"/>
              </a:rPr>
              <a:t>Disque sur Nœud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200" b="0" i="0" u="none" strike="noStrike" cap="none" normalizeH="0" baseline="0" dirty="0">
              <a:ln>
                <a:noFill/>
              </a:ln>
              <a:solidFill>
                <a:srgbClr val="CC7832"/>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CC7832"/>
                </a:solidFill>
                <a:effectLst/>
                <a:latin typeface="Consolas" panose="020B0609020204030204" pitchFamily="49" charset="0"/>
              </a:rPr>
              <a:t>apiVersion</a:t>
            </a:r>
            <a:r>
              <a:rPr kumimoji="0" lang="fr-FR" altLang="fr-FR" sz="1200" b="0" i="0" u="none" strike="noStrike" cap="none" normalizeH="0" baseline="0" dirty="0">
                <a:ln>
                  <a:noFill/>
                </a:ln>
                <a:solidFill>
                  <a:srgbClr val="A9B7C6"/>
                </a:solidFill>
                <a:effectLst/>
                <a:latin typeface="Consolas" panose="020B0609020204030204" pitchFamily="49" charset="0"/>
              </a:rPr>
              <a:t>: v1</a:t>
            </a:r>
            <a:br>
              <a:rPr kumimoji="0" lang="fr-FR" altLang="fr-FR" sz="1200" b="0" i="0" u="none" strike="noStrike" cap="none" normalizeH="0" baseline="0" dirty="0">
                <a:ln>
                  <a:noFill/>
                </a:ln>
                <a:solidFill>
                  <a:srgbClr val="A9B7C6"/>
                </a:solidFill>
                <a:effectLst/>
                <a:latin typeface="Consolas" panose="020B0609020204030204" pitchFamily="49" charset="0"/>
              </a:rPr>
            </a:br>
            <a:r>
              <a:rPr kumimoji="0" lang="fr-FR" altLang="fr-FR" sz="1200" b="0" i="0" u="none" strike="noStrike" cap="none" normalizeH="0" baseline="0" dirty="0">
                <a:ln>
                  <a:noFill/>
                </a:ln>
                <a:solidFill>
                  <a:srgbClr val="CC7832"/>
                </a:solidFill>
                <a:effectLst/>
                <a:latin typeface="Consolas" panose="020B0609020204030204" pitchFamily="49" charset="0"/>
              </a:rPr>
              <a:t>kind</a:t>
            </a:r>
            <a:r>
              <a:rPr kumimoji="0" lang="fr-FR" altLang="fr-FR" sz="1200" b="0" i="0" u="none" strike="noStrike" cap="none" normalizeH="0" baseline="0" dirty="0">
                <a:ln>
                  <a:noFill/>
                </a:ln>
                <a:solidFill>
                  <a:srgbClr val="A9B7C6"/>
                </a:solidFill>
                <a:effectLst/>
                <a:latin typeface="Consolas" panose="020B0609020204030204" pitchFamily="49" charset="0"/>
              </a:rPr>
              <a:t>: </a:t>
            </a:r>
            <a:r>
              <a:rPr kumimoji="0" lang="fr-FR" altLang="fr-FR" sz="1200" b="0" i="0" u="none" strike="noStrike" cap="none" normalizeH="0" baseline="0" dirty="0" err="1">
                <a:ln>
                  <a:noFill/>
                </a:ln>
                <a:solidFill>
                  <a:srgbClr val="A9B7C6"/>
                </a:solidFill>
                <a:effectLst/>
                <a:latin typeface="Consolas" panose="020B0609020204030204" pitchFamily="49" charset="0"/>
              </a:rPr>
              <a:t>Pod</a:t>
            </a:r>
            <a:br>
              <a:rPr kumimoji="0" lang="fr-FR" altLang="fr-FR" sz="1200" b="0" i="0" u="none" strike="noStrike" cap="none" normalizeH="0" baseline="0" dirty="0">
                <a:ln>
                  <a:noFill/>
                </a:ln>
                <a:solidFill>
                  <a:srgbClr val="A9B7C6"/>
                </a:solidFill>
                <a:effectLst/>
                <a:latin typeface="Consolas" panose="020B0609020204030204" pitchFamily="49" charset="0"/>
              </a:rPr>
            </a:br>
            <a:r>
              <a:rPr kumimoji="0" lang="fr-FR" altLang="fr-FR" sz="1200" b="0" i="0" u="none" strike="noStrike" cap="none" normalizeH="0" baseline="0" dirty="0" err="1">
                <a:ln>
                  <a:noFill/>
                </a:ln>
                <a:solidFill>
                  <a:srgbClr val="CC7832"/>
                </a:solidFill>
                <a:effectLst/>
                <a:latin typeface="Consolas" panose="020B0609020204030204" pitchFamily="49" charset="0"/>
              </a:rPr>
              <a:t>metadata</a:t>
            </a:r>
            <a:r>
              <a:rPr kumimoji="0" lang="fr-FR" altLang="fr-FR" sz="1200" b="0" i="0" u="none" strike="noStrike" cap="none" normalizeH="0" baseline="0" dirty="0">
                <a:ln>
                  <a:noFill/>
                </a:ln>
                <a:solidFill>
                  <a:srgbClr val="A9B7C6"/>
                </a:solidFill>
                <a:effectLst/>
                <a:latin typeface="Consolas" panose="020B0609020204030204" pitchFamily="49" charset="0"/>
              </a:rPr>
              <a:t>:</a:t>
            </a:r>
            <a:br>
              <a:rPr kumimoji="0" lang="fr-FR" altLang="fr-FR" sz="1200" b="0" i="0" u="none" strike="noStrike" cap="none" normalizeH="0" baseline="0" dirty="0">
                <a:ln>
                  <a:noFill/>
                </a:ln>
                <a:solidFill>
                  <a:srgbClr val="A9B7C6"/>
                </a:solidFill>
                <a:effectLst/>
                <a:latin typeface="Consolas" panose="020B0609020204030204" pitchFamily="49" charset="0"/>
              </a:rPr>
            </a:br>
            <a:r>
              <a:rPr kumimoji="0" lang="fr-FR" altLang="fr-FR" sz="1200" b="0" i="0" u="none" strike="noStrike" cap="none" normalizeH="0" baseline="0" dirty="0">
                <a:ln>
                  <a:noFill/>
                </a:ln>
                <a:solidFill>
                  <a:srgbClr val="A9B7C6"/>
                </a:solidFill>
                <a:effectLst/>
                <a:latin typeface="Consolas" panose="020B0609020204030204" pitchFamily="49" charset="0"/>
              </a:rPr>
              <a:t>  </a:t>
            </a:r>
            <a:r>
              <a:rPr kumimoji="0" lang="fr-FR" altLang="fr-FR" sz="1200" b="0" i="0" u="none" strike="noStrike" cap="none" normalizeH="0" baseline="0" dirty="0" err="1">
                <a:ln>
                  <a:noFill/>
                </a:ln>
                <a:solidFill>
                  <a:srgbClr val="CC7832"/>
                </a:solidFill>
                <a:effectLst/>
                <a:latin typeface="Consolas" panose="020B0609020204030204" pitchFamily="49" charset="0"/>
              </a:rPr>
              <a:t>name</a:t>
            </a:r>
            <a:r>
              <a:rPr kumimoji="0" lang="fr-FR" altLang="fr-FR" sz="1200" b="0" i="0" u="none" strike="noStrike" cap="none" normalizeH="0" baseline="0" dirty="0">
                <a:ln>
                  <a:noFill/>
                </a:ln>
                <a:solidFill>
                  <a:srgbClr val="A9B7C6"/>
                </a:solidFill>
                <a:effectLst/>
                <a:latin typeface="Consolas" panose="020B0609020204030204" pitchFamily="49" charset="0"/>
              </a:rPr>
              <a:t>: test-</a:t>
            </a:r>
            <a:r>
              <a:rPr kumimoji="0" lang="fr-FR" altLang="fr-FR" sz="1200" b="0" i="0" u="none" strike="noStrike" cap="none" normalizeH="0" baseline="0" dirty="0" err="1">
                <a:ln>
                  <a:noFill/>
                </a:ln>
                <a:solidFill>
                  <a:srgbClr val="A9B7C6"/>
                </a:solidFill>
                <a:effectLst/>
                <a:latin typeface="Consolas" panose="020B0609020204030204" pitchFamily="49" charset="0"/>
              </a:rPr>
              <a:t>pd</a:t>
            </a:r>
            <a:br>
              <a:rPr kumimoji="0" lang="fr-FR" altLang="fr-FR" sz="1200" b="0" i="0" u="none" strike="noStrike" cap="none" normalizeH="0" baseline="0" dirty="0">
                <a:ln>
                  <a:noFill/>
                </a:ln>
                <a:solidFill>
                  <a:srgbClr val="A9B7C6"/>
                </a:solidFill>
                <a:effectLst/>
                <a:latin typeface="Consolas" panose="020B0609020204030204" pitchFamily="49" charset="0"/>
              </a:rPr>
            </a:br>
            <a:r>
              <a:rPr kumimoji="0" lang="fr-FR" altLang="fr-FR" sz="1200" b="0" i="0" u="none" strike="noStrike" cap="none" normalizeH="0" baseline="0" dirty="0" err="1">
                <a:ln>
                  <a:noFill/>
                </a:ln>
                <a:solidFill>
                  <a:srgbClr val="CC7832"/>
                </a:solidFill>
                <a:effectLst/>
                <a:latin typeface="Consolas" panose="020B0609020204030204" pitchFamily="49" charset="0"/>
              </a:rPr>
              <a:t>spec</a:t>
            </a:r>
            <a:r>
              <a:rPr kumimoji="0" lang="fr-FR" altLang="fr-FR" sz="1200" b="0" i="0" u="none" strike="noStrike" cap="none" normalizeH="0" baseline="0" dirty="0">
                <a:ln>
                  <a:noFill/>
                </a:ln>
                <a:solidFill>
                  <a:srgbClr val="A9B7C6"/>
                </a:solidFill>
                <a:effectLst/>
                <a:latin typeface="Consolas" panose="020B0609020204030204" pitchFamily="49" charset="0"/>
              </a:rPr>
              <a:t>:</a:t>
            </a:r>
            <a:br>
              <a:rPr kumimoji="0" lang="fr-FR" altLang="fr-FR" sz="1200" b="0" i="0" u="none" strike="noStrike" cap="none" normalizeH="0" baseline="0" dirty="0">
                <a:ln>
                  <a:noFill/>
                </a:ln>
                <a:solidFill>
                  <a:srgbClr val="A9B7C6"/>
                </a:solidFill>
                <a:effectLst/>
                <a:latin typeface="Consolas" panose="020B0609020204030204" pitchFamily="49" charset="0"/>
              </a:rPr>
            </a:br>
            <a:r>
              <a:rPr kumimoji="0" lang="fr-FR" altLang="fr-FR" sz="1200" b="0" i="0" u="none" strike="noStrike" cap="none" normalizeH="0" baseline="0" dirty="0">
                <a:ln>
                  <a:noFill/>
                </a:ln>
                <a:solidFill>
                  <a:srgbClr val="A9B7C6"/>
                </a:solidFill>
                <a:effectLst/>
                <a:latin typeface="Consolas" panose="020B0609020204030204" pitchFamily="49" charset="0"/>
              </a:rPr>
              <a:t>  </a:t>
            </a:r>
            <a:r>
              <a:rPr kumimoji="0" lang="fr-FR" altLang="fr-FR" sz="1200" b="0" i="0" u="none" strike="noStrike" cap="none" normalizeH="0" baseline="0" dirty="0">
                <a:ln>
                  <a:noFill/>
                </a:ln>
                <a:solidFill>
                  <a:srgbClr val="CC7832"/>
                </a:solidFill>
                <a:effectLst/>
                <a:latin typeface="Consolas" panose="020B0609020204030204" pitchFamily="49" charset="0"/>
              </a:rPr>
              <a:t>containers</a:t>
            </a:r>
            <a:r>
              <a:rPr kumimoji="0" lang="fr-FR" altLang="fr-FR" sz="1200" b="0" i="0" u="none" strike="noStrike" cap="none" normalizeH="0" baseline="0" dirty="0">
                <a:ln>
                  <a:noFill/>
                </a:ln>
                <a:solidFill>
                  <a:srgbClr val="A9B7C6"/>
                </a:solidFill>
                <a:effectLst/>
                <a:latin typeface="Consolas" panose="020B0609020204030204" pitchFamily="49" charset="0"/>
              </a:rPr>
              <a:t>:</a:t>
            </a:r>
            <a:br>
              <a:rPr kumimoji="0" lang="fr-FR" altLang="fr-FR" sz="1200" b="0" i="0" u="none" strike="noStrike" cap="none" normalizeH="0" baseline="0" dirty="0">
                <a:ln>
                  <a:noFill/>
                </a:ln>
                <a:solidFill>
                  <a:srgbClr val="A9B7C6"/>
                </a:solidFill>
                <a:effectLst/>
                <a:latin typeface="Consolas" panose="020B0609020204030204" pitchFamily="49" charset="0"/>
              </a:rPr>
            </a:br>
            <a:r>
              <a:rPr kumimoji="0" lang="fr-FR" altLang="fr-FR" sz="1200" b="0" i="0" u="none" strike="noStrike" cap="none" normalizeH="0" baseline="0" dirty="0">
                <a:ln>
                  <a:noFill/>
                </a:ln>
                <a:solidFill>
                  <a:srgbClr val="A9B7C6"/>
                </a:solidFill>
                <a:effectLst/>
                <a:latin typeface="Consolas" panose="020B0609020204030204" pitchFamily="49" charset="0"/>
              </a:rPr>
              <a:t>  - </a:t>
            </a:r>
            <a:r>
              <a:rPr kumimoji="0" lang="fr-FR" altLang="fr-FR" sz="1200" b="0" i="0" u="none" strike="noStrike" cap="none" normalizeH="0" baseline="0" dirty="0">
                <a:ln>
                  <a:noFill/>
                </a:ln>
                <a:solidFill>
                  <a:srgbClr val="CC7832"/>
                </a:solidFill>
                <a:effectLst/>
                <a:latin typeface="Consolas" panose="020B0609020204030204" pitchFamily="49" charset="0"/>
              </a:rPr>
              <a:t>image</a:t>
            </a:r>
            <a:r>
              <a:rPr kumimoji="0" lang="fr-FR" altLang="fr-FR" sz="1200" b="0" i="0" u="none" strike="noStrike" cap="none" normalizeH="0" baseline="0" dirty="0">
                <a:ln>
                  <a:noFill/>
                </a:ln>
                <a:solidFill>
                  <a:srgbClr val="A9B7C6"/>
                </a:solidFill>
                <a:effectLst/>
                <a:latin typeface="Consolas" panose="020B0609020204030204" pitchFamily="49" charset="0"/>
              </a:rPr>
              <a:t>: k8s.gcr.io/test-</a:t>
            </a:r>
            <a:r>
              <a:rPr kumimoji="0" lang="fr-FR" altLang="fr-FR" sz="1200" b="0" i="0" u="none" strike="noStrike" cap="none" normalizeH="0" baseline="0" dirty="0" err="1">
                <a:ln>
                  <a:noFill/>
                </a:ln>
                <a:solidFill>
                  <a:srgbClr val="A9B7C6"/>
                </a:solidFill>
                <a:effectLst/>
                <a:latin typeface="Consolas" panose="020B0609020204030204" pitchFamily="49" charset="0"/>
              </a:rPr>
              <a:t>webserver</a:t>
            </a:r>
            <a:br>
              <a:rPr kumimoji="0" lang="fr-FR" altLang="fr-FR" sz="1200" b="0" i="0" u="none" strike="noStrike" cap="none" normalizeH="0" baseline="0" dirty="0">
                <a:ln>
                  <a:noFill/>
                </a:ln>
                <a:solidFill>
                  <a:srgbClr val="A9B7C6"/>
                </a:solidFill>
                <a:effectLst/>
                <a:latin typeface="Consolas" panose="020B0609020204030204" pitchFamily="49" charset="0"/>
              </a:rPr>
            </a:br>
            <a:r>
              <a:rPr kumimoji="0" lang="fr-FR" altLang="fr-FR" sz="1200" b="0" i="0" u="none" strike="noStrike" cap="none" normalizeH="0" baseline="0" dirty="0">
                <a:ln>
                  <a:noFill/>
                </a:ln>
                <a:solidFill>
                  <a:srgbClr val="A9B7C6"/>
                </a:solidFill>
                <a:effectLst/>
                <a:latin typeface="Consolas" panose="020B0609020204030204" pitchFamily="49" charset="0"/>
              </a:rPr>
              <a:t>    </a:t>
            </a:r>
            <a:r>
              <a:rPr kumimoji="0" lang="fr-FR" altLang="fr-FR" sz="1200" b="0" i="0" u="none" strike="noStrike" cap="none" normalizeH="0" baseline="0" dirty="0" err="1">
                <a:ln>
                  <a:noFill/>
                </a:ln>
                <a:solidFill>
                  <a:srgbClr val="CC7832"/>
                </a:solidFill>
                <a:effectLst/>
                <a:latin typeface="Consolas" panose="020B0609020204030204" pitchFamily="49" charset="0"/>
              </a:rPr>
              <a:t>name</a:t>
            </a:r>
            <a:r>
              <a:rPr kumimoji="0" lang="fr-FR" altLang="fr-FR" sz="1200" b="0" i="0" u="none" strike="noStrike" cap="none" normalizeH="0" baseline="0" dirty="0">
                <a:ln>
                  <a:noFill/>
                </a:ln>
                <a:solidFill>
                  <a:srgbClr val="A9B7C6"/>
                </a:solidFill>
                <a:effectLst/>
                <a:latin typeface="Consolas" panose="020B0609020204030204" pitchFamily="49" charset="0"/>
              </a:rPr>
              <a:t>: test-container</a:t>
            </a:r>
            <a:br>
              <a:rPr kumimoji="0" lang="fr-FR" altLang="fr-FR" sz="1200" b="0" i="0" u="none" strike="noStrike" cap="none" normalizeH="0" baseline="0" dirty="0">
                <a:ln>
                  <a:noFill/>
                </a:ln>
                <a:solidFill>
                  <a:srgbClr val="A9B7C6"/>
                </a:solidFill>
                <a:effectLst/>
                <a:latin typeface="Consolas" panose="020B0609020204030204" pitchFamily="49" charset="0"/>
              </a:rPr>
            </a:br>
            <a:r>
              <a:rPr kumimoji="0" lang="fr-FR" altLang="fr-FR" sz="1200" b="0" i="0" u="none" strike="noStrike" cap="none" normalizeH="0" baseline="0" dirty="0">
                <a:ln>
                  <a:noFill/>
                </a:ln>
                <a:solidFill>
                  <a:srgbClr val="A9B7C6"/>
                </a:solidFill>
                <a:effectLst/>
                <a:latin typeface="Consolas" panose="020B0609020204030204" pitchFamily="49" charset="0"/>
              </a:rPr>
              <a:t>    </a:t>
            </a:r>
            <a:r>
              <a:rPr kumimoji="0" lang="fr-FR" altLang="fr-FR" sz="1200" b="0" i="0" u="none" strike="noStrike" cap="none" normalizeH="0" baseline="0" dirty="0" err="1">
                <a:ln>
                  <a:noFill/>
                </a:ln>
                <a:solidFill>
                  <a:srgbClr val="CC7832"/>
                </a:solidFill>
                <a:effectLst/>
                <a:latin typeface="Consolas" panose="020B0609020204030204" pitchFamily="49" charset="0"/>
              </a:rPr>
              <a:t>volumeMounts</a:t>
            </a:r>
            <a:r>
              <a:rPr kumimoji="0" lang="fr-FR" altLang="fr-FR" sz="1200" b="0" i="0" u="none" strike="noStrike" cap="none" normalizeH="0" baseline="0" dirty="0">
                <a:ln>
                  <a:noFill/>
                </a:ln>
                <a:solidFill>
                  <a:srgbClr val="A9B7C6"/>
                </a:solidFill>
                <a:effectLst/>
                <a:latin typeface="Consolas" panose="020B0609020204030204" pitchFamily="49" charset="0"/>
              </a:rPr>
              <a:t>:</a:t>
            </a:r>
            <a:br>
              <a:rPr kumimoji="0" lang="fr-FR" altLang="fr-FR" sz="1200" b="0" i="0" u="none" strike="noStrike" cap="none" normalizeH="0" baseline="0" dirty="0">
                <a:ln>
                  <a:noFill/>
                </a:ln>
                <a:solidFill>
                  <a:srgbClr val="A9B7C6"/>
                </a:solidFill>
                <a:effectLst/>
                <a:latin typeface="Consolas" panose="020B0609020204030204" pitchFamily="49" charset="0"/>
              </a:rPr>
            </a:br>
            <a:r>
              <a:rPr kumimoji="0" lang="fr-FR" altLang="fr-FR" sz="1200" b="0" i="0" u="none" strike="noStrike" cap="none" normalizeH="0" baseline="0" dirty="0">
                <a:ln>
                  <a:noFill/>
                </a:ln>
                <a:solidFill>
                  <a:srgbClr val="A9B7C6"/>
                </a:solidFill>
                <a:effectLst/>
                <a:latin typeface="Consolas" panose="020B0609020204030204" pitchFamily="49" charset="0"/>
              </a:rPr>
              <a:t>    - </a:t>
            </a:r>
            <a:r>
              <a:rPr kumimoji="0" lang="fr-FR" altLang="fr-FR" sz="1200" b="0" i="0" u="none" strike="noStrike" cap="none" normalizeH="0" baseline="0" dirty="0" err="1">
                <a:ln>
                  <a:noFill/>
                </a:ln>
                <a:solidFill>
                  <a:srgbClr val="CC7832"/>
                </a:solidFill>
                <a:effectLst/>
                <a:latin typeface="Consolas" panose="020B0609020204030204" pitchFamily="49" charset="0"/>
              </a:rPr>
              <a:t>mountPath</a:t>
            </a:r>
            <a:r>
              <a:rPr kumimoji="0" lang="fr-FR" altLang="fr-FR" sz="1200" b="0" i="0" u="none" strike="noStrike" cap="none" normalizeH="0" baseline="0" dirty="0">
                <a:ln>
                  <a:noFill/>
                </a:ln>
                <a:solidFill>
                  <a:srgbClr val="A9B7C6"/>
                </a:solidFill>
                <a:effectLst/>
                <a:latin typeface="Consolas" panose="020B0609020204030204" pitchFamily="49" charset="0"/>
              </a:rPr>
              <a:t>: /test-</a:t>
            </a:r>
            <a:r>
              <a:rPr kumimoji="0" lang="fr-FR" altLang="fr-FR" sz="1200" b="0" i="0" u="none" strike="noStrike" cap="none" normalizeH="0" baseline="0" dirty="0" err="1">
                <a:ln>
                  <a:noFill/>
                </a:ln>
                <a:solidFill>
                  <a:srgbClr val="A9B7C6"/>
                </a:solidFill>
                <a:effectLst/>
                <a:latin typeface="Consolas" panose="020B0609020204030204" pitchFamily="49" charset="0"/>
              </a:rPr>
              <a:t>pd</a:t>
            </a:r>
            <a:br>
              <a:rPr kumimoji="0" lang="fr-FR" altLang="fr-FR" sz="1200" b="0" i="0" u="none" strike="noStrike" cap="none" normalizeH="0" baseline="0" dirty="0">
                <a:ln>
                  <a:noFill/>
                </a:ln>
                <a:solidFill>
                  <a:srgbClr val="A9B7C6"/>
                </a:solidFill>
                <a:effectLst/>
                <a:latin typeface="Consolas" panose="020B0609020204030204" pitchFamily="49" charset="0"/>
              </a:rPr>
            </a:br>
            <a:r>
              <a:rPr kumimoji="0" lang="fr-FR" altLang="fr-FR" sz="1200" b="0" i="0" u="none" strike="noStrike" cap="none" normalizeH="0" baseline="0" dirty="0">
                <a:ln>
                  <a:noFill/>
                </a:ln>
                <a:solidFill>
                  <a:srgbClr val="A9B7C6"/>
                </a:solidFill>
                <a:effectLst/>
                <a:latin typeface="Consolas" panose="020B0609020204030204" pitchFamily="49" charset="0"/>
              </a:rPr>
              <a:t>      </a:t>
            </a:r>
            <a:r>
              <a:rPr kumimoji="0" lang="fr-FR" altLang="fr-FR" sz="1200" b="0" i="0" u="none" strike="noStrike" cap="none" normalizeH="0" baseline="0" dirty="0" err="1">
                <a:ln>
                  <a:noFill/>
                </a:ln>
                <a:solidFill>
                  <a:srgbClr val="CC7832"/>
                </a:solidFill>
                <a:effectLst/>
                <a:latin typeface="Consolas" panose="020B0609020204030204" pitchFamily="49" charset="0"/>
              </a:rPr>
              <a:t>name</a:t>
            </a:r>
            <a:r>
              <a:rPr kumimoji="0" lang="fr-FR" altLang="fr-FR" sz="1200" b="0" i="0" u="none" strike="noStrike" cap="none" normalizeH="0" baseline="0" dirty="0">
                <a:ln>
                  <a:noFill/>
                </a:ln>
                <a:solidFill>
                  <a:srgbClr val="A9B7C6"/>
                </a:solidFill>
                <a:effectLst/>
                <a:latin typeface="Consolas" panose="020B0609020204030204" pitchFamily="49" charset="0"/>
              </a:rPr>
              <a:t>: test-volume</a:t>
            </a:r>
            <a:br>
              <a:rPr kumimoji="0" lang="fr-FR" altLang="fr-FR" sz="1200" b="0" i="0" u="none" strike="noStrike" cap="none" normalizeH="0" baseline="0" dirty="0">
                <a:ln>
                  <a:noFill/>
                </a:ln>
                <a:solidFill>
                  <a:srgbClr val="A9B7C6"/>
                </a:solidFill>
                <a:effectLst/>
                <a:latin typeface="Consolas" panose="020B0609020204030204" pitchFamily="49" charset="0"/>
              </a:rPr>
            </a:br>
            <a:r>
              <a:rPr kumimoji="0" lang="fr-FR" altLang="fr-FR" sz="1200" b="0" i="0" u="none" strike="noStrike" cap="none" normalizeH="0" baseline="0" dirty="0">
                <a:ln>
                  <a:noFill/>
                </a:ln>
                <a:solidFill>
                  <a:srgbClr val="A9B7C6"/>
                </a:solidFill>
                <a:effectLst/>
                <a:latin typeface="Consolas" panose="020B0609020204030204" pitchFamily="49" charset="0"/>
              </a:rPr>
              <a:t>  </a:t>
            </a:r>
            <a:r>
              <a:rPr kumimoji="0" lang="fr-FR" altLang="fr-FR" sz="1200" b="0" i="0" u="none" strike="noStrike" cap="none" normalizeH="0" baseline="0" dirty="0">
                <a:ln>
                  <a:noFill/>
                </a:ln>
                <a:solidFill>
                  <a:srgbClr val="CC7832"/>
                </a:solidFill>
                <a:effectLst/>
                <a:latin typeface="Consolas" panose="020B0609020204030204" pitchFamily="49" charset="0"/>
              </a:rPr>
              <a:t>volumes</a:t>
            </a:r>
            <a:r>
              <a:rPr kumimoji="0" lang="fr-FR" altLang="fr-FR" sz="1200" b="0" i="0" u="none" strike="noStrike" cap="none" normalizeH="0" baseline="0" dirty="0">
                <a:ln>
                  <a:noFill/>
                </a:ln>
                <a:solidFill>
                  <a:srgbClr val="A9B7C6"/>
                </a:solidFill>
                <a:effectLst/>
                <a:latin typeface="Consolas" panose="020B0609020204030204" pitchFamily="49" charset="0"/>
              </a:rPr>
              <a:t>:</a:t>
            </a:r>
            <a:br>
              <a:rPr kumimoji="0" lang="fr-FR" altLang="fr-FR" sz="1200" b="0" i="0" u="none" strike="noStrike" cap="none" normalizeH="0" baseline="0" dirty="0">
                <a:ln>
                  <a:noFill/>
                </a:ln>
                <a:solidFill>
                  <a:srgbClr val="A9B7C6"/>
                </a:solidFill>
                <a:effectLst/>
                <a:latin typeface="Consolas" panose="020B0609020204030204" pitchFamily="49" charset="0"/>
              </a:rPr>
            </a:br>
            <a:r>
              <a:rPr kumimoji="0" lang="fr-FR" altLang="fr-FR" sz="1200" b="0" i="0" u="none" strike="noStrike" cap="none" normalizeH="0" baseline="0" dirty="0">
                <a:ln>
                  <a:noFill/>
                </a:ln>
                <a:solidFill>
                  <a:srgbClr val="A9B7C6"/>
                </a:solidFill>
                <a:effectLst/>
                <a:latin typeface="Consolas" panose="020B0609020204030204" pitchFamily="49" charset="0"/>
              </a:rPr>
              <a:t>  - </a:t>
            </a:r>
            <a:r>
              <a:rPr kumimoji="0" lang="fr-FR" altLang="fr-FR" sz="1200" b="0" i="0" u="none" strike="noStrike" cap="none" normalizeH="0" baseline="0" dirty="0" err="1">
                <a:ln>
                  <a:noFill/>
                </a:ln>
                <a:solidFill>
                  <a:srgbClr val="CC7832"/>
                </a:solidFill>
                <a:effectLst/>
                <a:latin typeface="Consolas" panose="020B0609020204030204" pitchFamily="49" charset="0"/>
              </a:rPr>
              <a:t>name</a:t>
            </a:r>
            <a:r>
              <a:rPr kumimoji="0" lang="fr-FR" altLang="fr-FR" sz="1200" b="0" i="0" u="none" strike="noStrike" cap="none" normalizeH="0" baseline="0" dirty="0">
                <a:ln>
                  <a:noFill/>
                </a:ln>
                <a:solidFill>
                  <a:srgbClr val="A9B7C6"/>
                </a:solidFill>
                <a:effectLst/>
                <a:latin typeface="Consolas" panose="020B0609020204030204" pitchFamily="49" charset="0"/>
              </a:rPr>
              <a:t>: test-volume</a:t>
            </a:r>
            <a:br>
              <a:rPr kumimoji="0" lang="fr-FR" altLang="fr-FR" sz="1200" b="0" i="0" u="none" strike="noStrike" cap="none" normalizeH="0" baseline="0" dirty="0">
                <a:ln>
                  <a:noFill/>
                </a:ln>
                <a:solidFill>
                  <a:srgbClr val="A9B7C6"/>
                </a:solidFill>
                <a:effectLst/>
                <a:latin typeface="Consolas" panose="020B0609020204030204" pitchFamily="49" charset="0"/>
              </a:rPr>
            </a:br>
            <a:r>
              <a:rPr kumimoji="0" lang="fr-FR" altLang="fr-FR" sz="1200" b="0" i="0" u="none" strike="noStrike" cap="none" normalizeH="0" baseline="0" dirty="0">
                <a:ln>
                  <a:noFill/>
                </a:ln>
                <a:solidFill>
                  <a:srgbClr val="A9B7C6"/>
                </a:solidFill>
                <a:effectLst/>
                <a:latin typeface="Consolas" panose="020B0609020204030204" pitchFamily="49" charset="0"/>
              </a:rPr>
              <a:t>    </a:t>
            </a:r>
            <a:r>
              <a:rPr kumimoji="0" lang="fr-FR" altLang="fr-FR" sz="1200" b="0" i="0" u="none" strike="noStrike" cap="none" normalizeH="0" baseline="0" dirty="0" err="1">
                <a:ln>
                  <a:noFill/>
                </a:ln>
                <a:solidFill>
                  <a:srgbClr val="CC7832"/>
                </a:solidFill>
                <a:effectLst/>
                <a:latin typeface="Consolas" panose="020B0609020204030204" pitchFamily="49" charset="0"/>
              </a:rPr>
              <a:t>hostPath</a:t>
            </a:r>
            <a:r>
              <a:rPr kumimoji="0" lang="fr-FR" altLang="fr-FR" sz="1200" b="0" i="0" u="none" strike="noStrike" cap="none" normalizeH="0" baseline="0" dirty="0">
                <a:ln>
                  <a:noFill/>
                </a:ln>
                <a:solidFill>
                  <a:srgbClr val="A9B7C6"/>
                </a:solidFill>
                <a:effectLst/>
                <a:latin typeface="Consolas" panose="020B0609020204030204" pitchFamily="49" charset="0"/>
              </a:rPr>
              <a:t>:</a:t>
            </a:r>
            <a:br>
              <a:rPr kumimoji="0" lang="fr-FR" altLang="fr-FR" sz="1200" b="0" i="0" u="none" strike="noStrike" cap="none" normalizeH="0" baseline="0" dirty="0">
                <a:ln>
                  <a:noFill/>
                </a:ln>
                <a:solidFill>
                  <a:srgbClr val="A9B7C6"/>
                </a:solidFill>
                <a:effectLst/>
                <a:latin typeface="Consolas" panose="020B0609020204030204" pitchFamily="49" charset="0"/>
              </a:rPr>
            </a:br>
            <a:r>
              <a:rPr kumimoji="0" lang="fr-FR" altLang="fr-FR" sz="1200" b="0" i="0" u="none" strike="noStrike" cap="none" normalizeH="0" baseline="0" dirty="0">
                <a:ln>
                  <a:noFill/>
                </a:ln>
                <a:solidFill>
                  <a:srgbClr val="A9B7C6"/>
                </a:solidFill>
                <a:effectLst/>
                <a:latin typeface="Consolas" panose="020B0609020204030204" pitchFamily="49" charset="0"/>
              </a:rPr>
              <a:t>      </a:t>
            </a:r>
            <a:r>
              <a:rPr kumimoji="0" lang="fr-FR" altLang="fr-FR" sz="1200" b="0" i="0" u="none" strike="noStrike" cap="none" normalizeH="0" baseline="0" dirty="0" err="1">
                <a:ln>
                  <a:noFill/>
                </a:ln>
                <a:solidFill>
                  <a:srgbClr val="CC7832"/>
                </a:solidFill>
                <a:effectLst/>
                <a:latin typeface="Consolas" panose="020B0609020204030204" pitchFamily="49" charset="0"/>
              </a:rPr>
              <a:t>path</a:t>
            </a:r>
            <a:r>
              <a:rPr kumimoji="0" lang="fr-FR" altLang="fr-FR" sz="1200" b="0" i="0" u="none" strike="noStrike" cap="none" normalizeH="0" baseline="0" dirty="0">
                <a:ln>
                  <a:noFill/>
                </a:ln>
                <a:solidFill>
                  <a:srgbClr val="A9B7C6"/>
                </a:solidFill>
                <a:effectLst/>
                <a:latin typeface="Consolas" panose="020B0609020204030204" pitchFamily="49" charset="0"/>
              </a:rPr>
              <a:t>: /data</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32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96185147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DF8985D-C679-4738-B92F-26B723ACB393}"/>
              </a:ext>
            </a:extLst>
          </p:cNvPr>
          <p:cNvSpPr/>
          <p:nvPr/>
        </p:nvSpPr>
        <p:spPr>
          <a:xfrm>
            <a:off x="627901" y="232509"/>
            <a:ext cx="10489810" cy="646331"/>
          </a:xfrm>
          <a:prstGeom prst="rect">
            <a:avLst/>
          </a:prstGeom>
        </p:spPr>
        <p:txBody>
          <a:bodyPr wrap="square">
            <a:spAutoFit/>
          </a:bodyPr>
          <a:lstStyle/>
          <a:p>
            <a:pPr algn="ctr">
              <a:spcAft>
                <a:spcPts val="750"/>
              </a:spcAft>
            </a:pPr>
            <a:r>
              <a:rPr lang="en-US" sz="3600" dirty="0">
                <a:solidFill>
                  <a:srgbClr val="03A1A4"/>
                </a:solidFill>
                <a:latin typeface="Tw Cen MT" panose="020B0602020104020603" pitchFamily="34" charset="0"/>
              </a:rPr>
              <a:t>LAB</a:t>
            </a:r>
          </a:p>
        </p:txBody>
      </p:sp>
      <p:sp>
        <p:nvSpPr>
          <p:cNvPr id="4" name="Rectangle 3">
            <a:extLst>
              <a:ext uri="{FF2B5EF4-FFF2-40B4-BE49-F238E27FC236}">
                <a16:creationId xmlns:a16="http://schemas.microsoft.com/office/drawing/2014/main" id="{92043DED-4091-4B7C-A6B6-BBBDC8EB9E4E}"/>
              </a:ext>
            </a:extLst>
          </p:cNvPr>
          <p:cNvSpPr/>
          <p:nvPr/>
        </p:nvSpPr>
        <p:spPr>
          <a:xfrm>
            <a:off x="555009" y="2750993"/>
            <a:ext cx="11081982" cy="369332"/>
          </a:xfrm>
          <a:prstGeom prst="rect">
            <a:avLst/>
          </a:prstGeom>
        </p:spPr>
        <p:txBody>
          <a:bodyPr wrap="square">
            <a:spAutoFit/>
          </a:bodyPr>
          <a:lstStyle/>
          <a:p>
            <a:r>
              <a:rPr lang="fr-FR" dirty="0">
                <a:hlinkClick r:id="rId3"/>
              </a:rPr>
              <a:t>https://kodekloud.com/courses/certified-kubernetes-administrator-with-practice-tests-labs/lectures/12038802</a:t>
            </a:r>
            <a:endParaRPr lang="fr-FR" dirty="0"/>
          </a:p>
        </p:txBody>
      </p:sp>
      <p:sp>
        <p:nvSpPr>
          <p:cNvPr id="5" name="Rectangle 4">
            <a:extLst>
              <a:ext uri="{FF2B5EF4-FFF2-40B4-BE49-F238E27FC236}">
                <a16:creationId xmlns:a16="http://schemas.microsoft.com/office/drawing/2014/main" id="{13ADA66E-E8D6-4F97-8117-AAC7AFC7D28A}"/>
              </a:ext>
            </a:extLst>
          </p:cNvPr>
          <p:cNvSpPr/>
          <p:nvPr/>
        </p:nvSpPr>
        <p:spPr>
          <a:xfrm>
            <a:off x="627901" y="3737676"/>
            <a:ext cx="11009090" cy="369332"/>
          </a:xfrm>
          <a:prstGeom prst="rect">
            <a:avLst/>
          </a:prstGeom>
        </p:spPr>
        <p:txBody>
          <a:bodyPr wrap="square">
            <a:spAutoFit/>
          </a:bodyPr>
          <a:lstStyle/>
          <a:p>
            <a:r>
              <a:rPr lang="fr-FR" dirty="0">
                <a:hlinkClick r:id="rId4"/>
              </a:rPr>
              <a:t>https://kodekloud.com/courses/certified-kubernetes-administrator-with-practice-tests-labs/lectures/12038804</a:t>
            </a:r>
            <a:endParaRPr lang="fr-FR" dirty="0"/>
          </a:p>
        </p:txBody>
      </p:sp>
      <p:graphicFrame>
        <p:nvGraphicFramePr>
          <p:cNvPr id="6" name="Object 5">
            <a:extLst>
              <a:ext uri="{FF2B5EF4-FFF2-40B4-BE49-F238E27FC236}">
                <a16:creationId xmlns:a16="http://schemas.microsoft.com/office/drawing/2014/main" id="{4A4D796E-A234-45B4-97C1-FF140DA31401}"/>
              </a:ext>
            </a:extLst>
          </p:cNvPr>
          <p:cNvGraphicFramePr>
            <a:graphicFrameLocks noChangeAspect="1"/>
          </p:cNvGraphicFramePr>
          <p:nvPr>
            <p:extLst>
              <p:ext uri="{D42A27DB-BD31-4B8C-83A1-F6EECF244321}">
                <p14:modId xmlns:p14="http://schemas.microsoft.com/office/powerpoint/2010/main" val="3583019345"/>
              </p:ext>
            </p:extLst>
          </p:nvPr>
        </p:nvGraphicFramePr>
        <p:xfrm>
          <a:off x="627901" y="4828664"/>
          <a:ext cx="1553571" cy="1310826"/>
        </p:xfrm>
        <a:graphic>
          <a:graphicData uri="http://schemas.openxmlformats.org/presentationml/2006/ole">
            <mc:AlternateContent xmlns:mc="http://schemas.openxmlformats.org/markup-compatibility/2006">
              <mc:Choice xmlns:v="urn:schemas-microsoft-com:vml" Requires="v">
                <p:oleObj spid="_x0000_s43766" name="Packager Shell Object" showAsIcon="1" r:id="rId5" imgW="914570" imgH="771459" progId="Package">
                  <p:embed/>
                </p:oleObj>
              </mc:Choice>
              <mc:Fallback>
                <p:oleObj name="Packager Shell Object" showAsIcon="1" r:id="rId5" imgW="914570" imgH="771459" progId="Package">
                  <p:embed/>
                  <p:pic>
                    <p:nvPicPr>
                      <p:cNvPr id="0" name=""/>
                      <p:cNvPicPr/>
                      <p:nvPr/>
                    </p:nvPicPr>
                    <p:blipFill>
                      <a:blip r:embed="rId6"/>
                      <a:stretch>
                        <a:fillRect/>
                      </a:stretch>
                    </p:blipFill>
                    <p:spPr>
                      <a:xfrm>
                        <a:off x="627901" y="4828664"/>
                        <a:ext cx="1553571" cy="1310826"/>
                      </a:xfrm>
                      <a:prstGeom prst="rect">
                        <a:avLst/>
                      </a:prstGeom>
                    </p:spPr>
                  </p:pic>
                </p:oleObj>
              </mc:Fallback>
            </mc:AlternateContent>
          </a:graphicData>
        </a:graphic>
      </p:graphicFrame>
      <p:graphicFrame>
        <p:nvGraphicFramePr>
          <p:cNvPr id="7" name="Object 6">
            <a:extLst>
              <a:ext uri="{FF2B5EF4-FFF2-40B4-BE49-F238E27FC236}">
                <a16:creationId xmlns:a16="http://schemas.microsoft.com/office/drawing/2014/main" id="{4329983C-1351-4C0C-9DA6-3D30FCBD25FE}"/>
              </a:ext>
            </a:extLst>
          </p:cNvPr>
          <p:cNvGraphicFramePr>
            <a:graphicFrameLocks noChangeAspect="1"/>
          </p:cNvGraphicFramePr>
          <p:nvPr>
            <p:extLst>
              <p:ext uri="{D42A27DB-BD31-4B8C-83A1-F6EECF244321}">
                <p14:modId xmlns:p14="http://schemas.microsoft.com/office/powerpoint/2010/main" val="1953159978"/>
              </p:ext>
            </p:extLst>
          </p:nvPr>
        </p:nvGraphicFramePr>
        <p:xfrm>
          <a:off x="2258809" y="4828663"/>
          <a:ext cx="1560727" cy="1316863"/>
        </p:xfrm>
        <a:graphic>
          <a:graphicData uri="http://schemas.openxmlformats.org/presentationml/2006/ole">
            <mc:AlternateContent xmlns:mc="http://schemas.openxmlformats.org/markup-compatibility/2006">
              <mc:Choice xmlns:v="urn:schemas-microsoft-com:vml" Requires="v">
                <p:oleObj spid="_x0000_s43767" name="Packager Shell Object" showAsIcon="1" r:id="rId7" imgW="914570" imgH="771459" progId="Package">
                  <p:embed/>
                </p:oleObj>
              </mc:Choice>
              <mc:Fallback>
                <p:oleObj name="Packager Shell Object" showAsIcon="1" r:id="rId7" imgW="914570" imgH="771459" progId="Package">
                  <p:embed/>
                  <p:pic>
                    <p:nvPicPr>
                      <p:cNvPr id="0" name=""/>
                      <p:cNvPicPr/>
                      <p:nvPr/>
                    </p:nvPicPr>
                    <p:blipFill>
                      <a:blip r:embed="rId8"/>
                      <a:stretch>
                        <a:fillRect/>
                      </a:stretch>
                    </p:blipFill>
                    <p:spPr>
                      <a:xfrm>
                        <a:off x="2258809" y="4828663"/>
                        <a:ext cx="1560727" cy="1316863"/>
                      </a:xfrm>
                      <a:prstGeom prst="rect">
                        <a:avLst/>
                      </a:prstGeom>
                    </p:spPr>
                  </p:pic>
                </p:oleObj>
              </mc:Fallback>
            </mc:AlternateContent>
          </a:graphicData>
        </a:graphic>
      </p:graphicFrame>
      <p:graphicFrame>
        <p:nvGraphicFramePr>
          <p:cNvPr id="8" name="Object 7">
            <a:extLst>
              <a:ext uri="{FF2B5EF4-FFF2-40B4-BE49-F238E27FC236}">
                <a16:creationId xmlns:a16="http://schemas.microsoft.com/office/drawing/2014/main" id="{42100794-63AC-498B-BDCC-A0E5E0D2211E}"/>
              </a:ext>
            </a:extLst>
          </p:cNvPr>
          <p:cNvGraphicFramePr>
            <a:graphicFrameLocks noChangeAspect="1"/>
          </p:cNvGraphicFramePr>
          <p:nvPr>
            <p:extLst>
              <p:ext uri="{D42A27DB-BD31-4B8C-83A1-F6EECF244321}">
                <p14:modId xmlns:p14="http://schemas.microsoft.com/office/powerpoint/2010/main" val="2281837593"/>
              </p:ext>
            </p:extLst>
          </p:nvPr>
        </p:nvGraphicFramePr>
        <p:xfrm>
          <a:off x="7085462" y="4895743"/>
          <a:ext cx="1474071" cy="1243747"/>
        </p:xfrm>
        <a:graphic>
          <a:graphicData uri="http://schemas.openxmlformats.org/presentationml/2006/ole">
            <mc:AlternateContent xmlns:mc="http://schemas.openxmlformats.org/markup-compatibility/2006">
              <mc:Choice xmlns:v="urn:schemas-microsoft-com:vml" Requires="v">
                <p:oleObj spid="_x0000_s43768" name="Packager Shell Object" showAsIcon="1" r:id="rId9" imgW="914570" imgH="771459" progId="Package">
                  <p:embed/>
                </p:oleObj>
              </mc:Choice>
              <mc:Fallback>
                <p:oleObj name="Packager Shell Object" showAsIcon="1" r:id="rId9" imgW="914570" imgH="771459" progId="Package">
                  <p:embed/>
                  <p:pic>
                    <p:nvPicPr>
                      <p:cNvPr id="0" name=""/>
                      <p:cNvPicPr/>
                      <p:nvPr/>
                    </p:nvPicPr>
                    <p:blipFill>
                      <a:blip r:embed="rId10"/>
                      <a:stretch>
                        <a:fillRect/>
                      </a:stretch>
                    </p:blipFill>
                    <p:spPr>
                      <a:xfrm>
                        <a:off x="7085462" y="4895743"/>
                        <a:ext cx="1474071" cy="1243747"/>
                      </a:xfrm>
                      <a:prstGeom prst="rect">
                        <a:avLst/>
                      </a:prstGeom>
                    </p:spPr>
                  </p:pic>
                </p:oleObj>
              </mc:Fallback>
            </mc:AlternateContent>
          </a:graphicData>
        </a:graphic>
      </p:graphicFrame>
      <p:graphicFrame>
        <p:nvGraphicFramePr>
          <p:cNvPr id="9" name="Object 8">
            <a:extLst>
              <a:ext uri="{FF2B5EF4-FFF2-40B4-BE49-F238E27FC236}">
                <a16:creationId xmlns:a16="http://schemas.microsoft.com/office/drawing/2014/main" id="{E183D186-B7C8-44F9-A65C-C5A2829A5C9F}"/>
              </a:ext>
            </a:extLst>
          </p:cNvPr>
          <p:cNvGraphicFramePr>
            <a:graphicFrameLocks noChangeAspect="1"/>
          </p:cNvGraphicFramePr>
          <p:nvPr>
            <p:extLst>
              <p:ext uri="{D42A27DB-BD31-4B8C-83A1-F6EECF244321}">
                <p14:modId xmlns:p14="http://schemas.microsoft.com/office/powerpoint/2010/main" val="1694968890"/>
              </p:ext>
            </p:extLst>
          </p:nvPr>
        </p:nvGraphicFramePr>
        <p:xfrm>
          <a:off x="8866266" y="4885474"/>
          <a:ext cx="1474071" cy="1243747"/>
        </p:xfrm>
        <a:graphic>
          <a:graphicData uri="http://schemas.openxmlformats.org/presentationml/2006/ole">
            <mc:AlternateContent xmlns:mc="http://schemas.openxmlformats.org/markup-compatibility/2006">
              <mc:Choice xmlns:v="urn:schemas-microsoft-com:vml" Requires="v">
                <p:oleObj spid="_x0000_s43769" name="Packager Shell Object" showAsIcon="1" r:id="rId11" imgW="914570" imgH="771459" progId="Package">
                  <p:embed/>
                </p:oleObj>
              </mc:Choice>
              <mc:Fallback>
                <p:oleObj name="Packager Shell Object" showAsIcon="1" r:id="rId11" imgW="914570" imgH="771459" progId="Package">
                  <p:embed/>
                  <p:pic>
                    <p:nvPicPr>
                      <p:cNvPr id="0" name=""/>
                      <p:cNvPicPr/>
                      <p:nvPr/>
                    </p:nvPicPr>
                    <p:blipFill>
                      <a:blip r:embed="rId12"/>
                      <a:stretch>
                        <a:fillRect/>
                      </a:stretch>
                    </p:blipFill>
                    <p:spPr>
                      <a:xfrm>
                        <a:off x="8866266" y="4885474"/>
                        <a:ext cx="1474071" cy="1243747"/>
                      </a:xfrm>
                      <a:prstGeom prst="rect">
                        <a:avLst/>
                      </a:prstGeom>
                    </p:spPr>
                  </p:pic>
                </p:oleObj>
              </mc:Fallback>
            </mc:AlternateContent>
          </a:graphicData>
        </a:graphic>
      </p:graphicFrame>
    </p:spTree>
    <p:extLst>
      <p:ext uri="{BB962C8B-B14F-4D97-AF65-F5344CB8AC3E}">
        <p14:creationId xmlns:p14="http://schemas.microsoft.com/office/powerpoint/2010/main" val="313910955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8F8ED43-4B02-4C5E-A61B-39D76B9C5B95}"/>
              </a:ext>
            </a:extLst>
          </p:cNvPr>
          <p:cNvSpPr/>
          <p:nvPr/>
        </p:nvSpPr>
        <p:spPr>
          <a:xfrm>
            <a:off x="627901" y="232509"/>
            <a:ext cx="10489810" cy="646331"/>
          </a:xfrm>
          <a:prstGeom prst="rect">
            <a:avLst/>
          </a:prstGeom>
        </p:spPr>
        <p:txBody>
          <a:bodyPr wrap="square">
            <a:spAutoFit/>
          </a:bodyPr>
          <a:lstStyle/>
          <a:p>
            <a:pPr algn="ctr">
              <a:spcAft>
                <a:spcPts val="750"/>
              </a:spcAft>
            </a:pPr>
            <a:r>
              <a:rPr lang="en-US" sz="3600" dirty="0">
                <a:solidFill>
                  <a:srgbClr val="03A1A4"/>
                </a:solidFill>
                <a:latin typeface="Tw Cen MT" panose="020B0602020104020603" pitchFamily="34" charset="0"/>
              </a:rPr>
              <a:t> </a:t>
            </a:r>
            <a:r>
              <a:rPr lang="en-US" sz="3600" dirty="0" err="1">
                <a:solidFill>
                  <a:srgbClr val="03A1A4"/>
                </a:solidFill>
                <a:latin typeface="Tw Cen MT" panose="020B0602020104020603" pitchFamily="34" charset="0"/>
              </a:rPr>
              <a:t>ReplicaSet</a:t>
            </a:r>
            <a:endParaRPr lang="en-US" sz="3600" dirty="0">
              <a:solidFill>
                <a:srgbClr val="03A1A4"/>
              </a:solidFill>
              <a:latin typeface="Tw Cen MT" panose="020B0602020104020603" pitchFamily="34" charset="0"/>
            </a:endParaRPr>
          </a:p>
        </p:txBody>
      </p:sp>
      <p:sp>
        <p:nvSpPr>
          <p:cNvPr id="6" name="Rectangle 5">
            <a:extLst>
              <a:ext uri="{FF2B5EF4-FFF2-40B4-BE49-F238E27FC236}">
                <a16:creationId xmlns:a16="http://schemas.microsoft.com/office/drawing/2014/main" id="{DC0107F4-6DE3-48F8-825E-741F2DD799DC}"/>
              </a:ext>
            </a:extLst>
          </p:cNvPr>
          <p:cNvSpPr/>
          <p:nvPr/>
        </p:nvSpPr>
        <p:spPr>
          <a:xfrm>
            <a:off x="565074" y="836636"/>
            <a:ext cx="10489810" cy="523220"/>
          </a:xfrm>
          <a:prstGeom prst="rect">
            <a:avLst/>
          </a:prstGeom>
        </p:spPr>
        <p:txBody>
          <a:bodyPr wrap="square">
            <a:spAutoFit/>
          </a:bodyPr>
          <a:lstStyle/>
          <a:p>
            <a:pPr algn="ctr">
              <a:spcAft>
                <a:spcPts val="750"/>
              </a:spcAft>
            </a:pPr>
            <a:r>
              <a:rPr lang="en-US" sz="2800" dirty="0">
                <a:solidFill>
                  <a:schemeClr val="tx2"/>
                </a:solidFill>
                <a:latin typeface="Tw Cen MT" panose="020B0602020104020603" pitchFamily="34" charset="0"/>
              </a:rPr>
              <a:t> High Availability/Scaling</a:t>
            </a:r>
          </a:p>
        </p:txBody>
      </p:sp>
      <p:sp>
        <p:nvSpPr>
          <p:cNvPr id="2" name="Rectangle 1">
            <a:extLst>
              <a:ext uri="{FF2B5EF4-FFF2-40B4-BE49-F238E27FC236}">
                <a16:creationId xmlns:a16="http://schemas.microsoft.com/office/drawing/2014/main" id="{17146D2E-B664-4C41-95A5-686E49A5ADE0}"/>
              </a:ext>
            </a:extLst>
          </p:cNvPr>
          <p:cNvSpPr/>
          <p:nvPr/>
        </p:nvSpPr>
        <p:spPr>
          <a:xfrm>
            <a:off x="366698" y="1582915"/>
            <a:ext cx="11240239" cy="307777"/>
          </a:xfrm>
          <a:prstGeom prst="rect">
            <a:avLst/>
          </a:prstGeom>
        </p:spPr>
        <p:txBody>
          <a:bodyPr wrap="square">
            <a:spAutoFit/>
          </a:bodyPr>
          <a:lstStyle/>
          <a:p>
            <a:pPr algn="ctr"/>
            <a:r>
              <a:rPr lang="fr-FR" sz="1400" dirty="0">
                <a:solidFill>
                  <a:srgbClr val="000000"/>
                </a:solidFill>
                <a:latin typeface="Roboto"/>
              </a:rPr>
              <a:t>Un </a:t>
            </a:r>
            <a:r>
              <a:rPr lang="fr-FR" sz="1400" dirty="0" err="1">
                <a:solidFill>
                  <a:srgbClr val="000000"/>
                </a:solidFill>
                <a:latin typeface="Roboto"/>
              </a:rPr>
              <a:t>ReplicaSet</a:t>
            </a:r>
            <a:r>
              <a:rPr lang="fr-FR" sz="1400" dirty="0">
                <a:solidFill>
                  <a:srgbClr val="000000"/>
                </a:solidFill>
                <a:latin typeface="Roboto"/>
              </a:rPr>
              <a:t> est utilisé pour garantir la disponibilité d’un certain nombre identique de </a:t>
            </a:r>
            <a:r>
              <a:rPr lang="fr-FR" sz="1400" dirty="0" err="1">
                <a:solidFill>
                  <a:srgbClr val="000000"/>
                </a:solidFill>
                <a:latin typeface="Roboto"/>
              </a:rPr>
              <a:t>Pods</a:t>
            </a:r>
            <a:r>
              <a:rPr lang="fr-FR" sz="1400" dirty="0">
                <a:solidFill>
                  <a:srgbClr val="000000"/>
                </a:solidFill>
                <a:latin typeface="Roboto"/>
              </a:rPr>
              <a:t>.</a:t>
            </a:r>
            <a:endParaRPr lang="fr-FR" sz="1400" dirty="0"/>
          </a:p>
        </p:txBody>
      </p:sp>
      <p:pic>
        <p:nvPicPr>
          <p:cNvPr id="46084" name="Picture 4" descr="Managing Pods with ReplicaSets - Kubernetes Cookbook - Second Edition">
            <a:extLst>
              <a:ext uri="{FF2B5EF4-FFF2-40B4-BE49-F238E27FC236}">
                <a16:creationId xmlns:a16="http://schemas.microsoft.com/office/drawing/2014/main" id="{9DD564B2-219D-4AAF-9CCB-305EC7CF68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05237" y="2232773"/>
            <a:ext cx="7981524" cy="43116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273398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8F8ED43-4B02-4C5E-A61B-39D76B9C5B95}"/>
              </a:ext>
            </a:extLst>
          </p:cNvPr>
          <p:cNvSpPr/>
          <p:nvPr/>
        </p:nvSpPr>
        <p:spPr>
          <a:xfrm>
            <a:off x="627901" y="232509"/>
            <a:ext cx="10489810" cy="646331"/>
          </a:xfrm>
          <a:prstGeom prst="rect">
            <a:avLst/>
          </a:prstGeom>
        </p:spPr>
        <p:txBody>
          <a:bodyPr wrap="square">
            <a:spAutoFit/>
          </a:bodyPr>
          <a:lstStyle/>
          <a:p>
            <a:pPr algn="ctr">
              <a:spcAft>
                <a:spcPts val="750"/>
              </a:spcAft>
            </a:pPr>
            <a:r>
              <a:rPr lang="en-US" sz="3600" dirty="0">
                <a:solidFill>
                  <a:srgbClr val="03A1A4"/>
                </a:solidFill>
                <a:latin typeface="Tw Cen MT" panose="020B0602020104020603" pitchFamily="34" charset="0"/>
              </a:rPr>
              <a:t> </a:t>
            </a:r>
            <a:r>
              <a:rPr lang="en-US" sz="3600" dirty="0" err="1">
                <a:solidFill>
                  <a:srgbClr val="03A1A4"/>
                </a:solidFill>
                <a:latin typeface="Tw Cen MT" panose="020B0602020104020603" pitchFamily="34" charset="0"/>
              </a:rPr>
              <a:t>ReplicaSet</a:t>
            </a:r>
            <a:endParaRPr lang="en-US" sz="3600" dirty="0">
              <a:solidFill>
                <a:srgbClr val="03A1A4"/>
              </a:solidFill>
              <a:latin typeface="Tw Cen MT" panose="020B0602020104020603" pitchFamily="34" charset="0"/>
            </a:endParaRPr>
          </a:p>
        </p:txBody>
      </p:sp>
      <p:pic>
        <p:nvPicPr>
          <p:cNvPr id="6" name="Picture 5">
            <a:extLst>
              <a:ext uri="{FF2B5EF4-FFF2-40B4-BE49-F238E27FC236}">
                <a16:creationId xmlns:a16="http://schemas.microsoft.com/office/drawing/2014/main" id="{ECCBA3D8-309E-4D85-890E-385E2F9BAB84}"/>
              </a:ext>
            </a:extLst>
          </p:cNvPr>
          <p:cNvPicPr>
            <a:picLocks noChangeAspect="1"/>
          </p:cNvPicPr>
          <p:nvPr/>
        </p:nvPicPr>
        <p:blipFill>
          <a:blip r:embed="rId2"/>
          <a:stretch>
            <a:fillRect/>
          </a:stretch>
        </p:blipFill>
        <p:spPr>
          <a:xfrm>
            <a:off x="627901" y="1462014"/>
            <a:ext cx="4171950" cy="4552950"/>
          </a:xfrm>
          <a:prstGeom prst="rect">
            <a:avLst/>
          </a:prstGeom>
        </p:spPr>
      </p:pic>
      <p:pic>
        <p:nvPicPr>
          <p:cNvPr id="8" name="Picture 7">
            <a:extLst>
              <a:ext uri="{FF2B5EF4-FFF2-40B4-BE49-F238E27FC236}">
                <a16:creationId xmlns:a16="http://schemas.microsoft.com/office/drawing/2014/main" id="{292DB2D0-AC31-4725-B2D5-B9E641F53182}"/>
              </a:ext>
            </a:extLst>
          </p:cNvPr>
          <p:cNvPicPr>
            <a:picLocks noChangeAspect="1"/>
          </p:cNvPicPr>
          <p:nvPr/>
        </p:nvPicPr>
        <p:blipFill>
          <a:blip r:embed="rId3"/>
          <a:stretch>
            <a:fillRect/>
          </a:stretch>
        </p:blipFill>
        <p:spPr>
          <a:xfrm>
            <a:off x="6373396" y="1452489"/>
            <a:ext cx="4478655" cy="4562475"/>
          </a:xfrm>
          <a:prstGeom prst="rect">
            <a:avLst/>
          </a:prstGeom>
        </p:spPr>
      </p:pic>
      <p:sp>
        <p:nvSpPr>
          <p:cNvPr id="9" name="Arrow: Right 8">
            <a:extLst>
              <a:ext uri="{FF2B5EF4-FFF2-40B4-BE49-F238E27FC236}">
                <a16:creationId xmlns:a16="http://schemas.microsoft.com/office/drawing/2014/main" id="{91F9533E-F7F5-4472-8182-9F857E481FE9}"/>
              </a:ext>
            </a:extLst>
          </p:cNvPr>
          <p:cNvSpPr/>
          <p:nvPr/>
        </p:nvSpPr>
        <p:spPr>
          <a:xfrm>
            <a:off x="5176911" y="3615397"/>
            <a:ext cx="773723" cy="37982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5130001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8F8ED43-4B02-4C5E-A61B-39D76B9C5B95}"/>
              </a:ext>
            </a:extLst>
          </p:cNvPr>
          <p:cNvSpPr/>
          <p:nvPr/>
        </p:nvSpPr>
        <p:spPr>
          <a:xfrm>
            <a:off x="627901" y="232509"/>
            <a:ext cx="10489810" cy="646331"/>
          </a:xfrm>
          <a:prstGeom prst="rect">
            <a:avLst/>
          </a:prstGeom>
        </p:spPr>
        <p:txBody>
          <a:bodyPr wrap="square">
            <a:spAutoFit/>
          </a:bodyPr>
          <a:lstStyle/>
          <a:p>
            <a:pPr algn="ctr">
              <a:spcAft>
                <a:spcPts val="750"/>
              </a:spcAft>
            </a:pPr>
            <a:r>
              <a:rPr lang="en-US" sz="3600" dirty="0">
                <a:solidFill>
                  <a:srgbClr val="03A1A4"/>
                </a:solidFill>
                <a:latin typeface="Tw Cen MT" panose="020B0602020104020603" pitchFamily="34" charset="0"/>
              </a:rPr>
              <a:t> </a:t>
            </a:r>
            <a:r>
              <a:rPr lang="en-US" sz="3600" dirty="0" err="1">
                <a:solidFill>
                  <a:srgbClr val="03A1A4"/>
                </a:solidFill>
                <a:latin typeface="Tw Cen MT" panose="020B0602020104020603" pitchFamily="34" charset="0"/>
              </a:rPr>
              <a:t>ReplicaSet</a:t>
            </a:r>
            <a:endParaRPr lang="en-US" sz="3600" dirty="0">
              <a:solidFill>
                <a:srgbClr val="03A1A4"/>
              </a:solidFill>
              <a:latin typeface="Tw Cen MT" panose="020B0602020104020603" pitchFamily="34" charset="0"/>
            </a:endParaRPr>
          </a:p>
        </p:txBody>
      </p:sp>
      <p:pic>
        <p:nvPicPr>
          <p:cNvPr id="2" name="Picture 1">
            <a:extLst>
              <a:ext uri="{FF2B5EF4-FFF2-40B4-BE49-F238E27FC236}">
                <a16:creationId xmlns:a16="http://schemas.microsoft.com/office/drawing/2014/main" id="{97E93476-2521-43FE-AEE7-8CEB7BA41710}"/>
              </a:ext>
            </a:extLst>
          </p:cNvPr>
          <p:cNvPicPr>
            <a:picLocks noChangeAspect="1"/>
          </p:cNvPicPr>
          <p:nvPr/>
        </p:nvPicPr>
        <p:blipFill>
          <a:blip r:embed="rId2"/>
          <a:stretch>
            <a:fillRect/>
          </a:stretch>
        </p:blipFill>
        <p:spPr>
          <a:xfrm>
            <a:off x="1797665" y="1731792"/>
            <a:ext cx="8596669" cy="3698338"/>
          </a:xfrm>
          <a:prstGeom prst="rect">
            <a:avLst/>
          </a:prstGeom>
        </p:spPr>
      </p:pic>
    </p:spTree>
    <p:extLst>
      <p:ext uri="{BB962C8B-B14F-4D97-AF65-F5344CB8AC3E}">
        <p14:creationId xmlns:p14="http://schemas.microsoft.com/office/powerpoint/2010/main" val="397616709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8F8ED43-4B02-4C5E-A61B-39D76B9C5B95}"/>
              </a:ext>
            </a:extLst>
          </p:cNvPr>
          <p:cNvSpPr/>
          <p:nvPr/>
        </p:nvSpPr>
        <p:spPr>
          <a:xfrm>
            <a:off x="627901" y="232509"/>
            <a:ext cx="10489810" cy="646331"/>
          </a:xfrm>
          <a:prstGeom prst="rect">
            <a:avLst/>
          </a:prstGeom>
        </p:spPr>
        <p:txBody>
          <a:bodyPr wrap="square">
            <a:spAutoFit/>
          </a:bodyPr>
          <a:lstStyle/>
          <a:p>
            <a:pPr algn="ctr">
              <a:spcAft>
                <a:spcPts val="750"/>
              </a:spcAft>
            </a:pPr>
            <a:r>
              <a:rPr lang="en-US" sz="3600" dirty="0">
                <a:solidFill>
                  <a:srgbClr val="03A1A4"/>
                </a:solidFill>
                <a:latin typeface="Tw Cen MT" panose="020B0602020104020603" pitchFamily="34" charset="0"/>
              </a:rPr>
              <a:t> </a:t>
            </a:r>
            <a:r>
              <a:rPr lang="en-US" sz="3600" dirty="0" err="1">
                <a:solidFill>
                  <a:srgbClr val="03A1A4"/>
                </a:solidFill>
                <a:latin typeface="Tw Cen MT" panose="020B0602020104020603" pitchFamily="34" charset="0"/>
              </a:rPr>
              <a:t>ReplicaSet</a:t>
            </a:r>
            <a:endParaRPr lang="en-US" sz="3600" dirty="0">
              <a:solidFill>
                <a:srgbClr val="03A1A4"/>
              </a:solidFill>
              <a:latin typeface="Tw Cen MT" panose="020B0602020104020603" pitchFamily="34" charset="0"/>
            </a:endParaRPr>
          </a:p>
        </p:txBody>
      </p:sp>
      <p:pic>
        <p:nvPicPr>
          <p:cNvPr id="4" name="Picture 3">
            <a:extLst>
              <a:ext uri="{FF2B5EF4-FFF2-40B4-BE49-F238E27FC236}">
                <a16:creationId xmlns:a16="http://schemas.microsoft.com/office/drawing/2014/main" id="{6422FC14-679F-4D92-BE88-AC5EA6D04EC5}"/>
              </a:ext>
            </a:extLst>
          </p:cNvPr>
          <p:cNvPicPr>
            <a:picLocks noChangeAspect="1"/>
          </p:cNvPicPr>
          <p:nvPr/>
        </p:nvPicPr>
        <p:blipFill>
          <a:blip r:embed="rId2"/>
          <a:stretch>
            <a:fillRect/>
          </a:stretch>
        </p:blipFill>
        <p:spPr>
          <a:xfrm>
            <a:off x="961687" y="1245624"/>
            <a:ext cx="10268626" cy="5379867"/>
          </a:xfrm>
          <a:prstGeom prst="rect">
            <a:avLst/>
          </a:prstGeom>
        </p:spPr>
      </p:pic>
    </p:spTree>
    <p:extLst>
      <p:ext uri="{BB962C8B-B14F-4D97-AF65-F5344CB8AC3E}">
        <p14:creationId xmlns:p14="http://schemas.microsoft.com/office/powerpoint/2010/main" val="174967698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8A65228-A39B-410E-A620-BFFEB98DECC0}"/>
              </a:ext>
            </a:extLst>
          </p:cNvPr>
          <p:cNvSpPr/>
          <p:nvPr/>
        </p:nvSpPr>
        <p:spPr>
          <a:xfrm>
            <a:off x="1164818" y="5475402"/>
            <a:ext cx="9415975" cy="369332"/>
          </a:xfrm>
          <a:prstGeom prst="rect">
            <a:avLst/>
          </a:prstGeom>
        </p:spPr>
        <p:txBody>
          <a:bodyPr wrap="square">
            <a:spAutoFit/>
          </a:bodyPr>
          <a:lstStyle/>
          <a:p>
            <a:r>
              <a:rPr lang="fr-FR" dirty="0">
                <a:hlinkClick r:id="rId2"/>
              </a:rPr>
              <a:t>https://kubernetes.io/fr/docs/concepts/workloads/controllers/replicaset/#exemple</a:t>
            </a:r>
            <a:endParaRPr lang="fr-FR" dirty="0"/>
          </a:p>
        </p:txBody>
      </p:sp>
      <p:sp>
        <p:nvSpPr>
          <p:cNvPr id="3" name="Rectangle 2">
            <a:extLst>
              <a:ext uri="{FF2B5EF4-FFF2-40B4-BE49-F238E27FC236}">
                <a16:creationId xmlns:a16="http://schemas.microsoft.com/office/drawing/2014/main" id="{78484C82-2749-4E00-81C5-BAD64D48A199}"/>
              </a:ext>
            </a:extLst>
          </p:cNvPr>
          <p:cNvSpPr/>
          <p:nvPr/>
        </p:nvSpPr>
        <p:spPr>
          <a:xfrm>
            <a:off x="1331741" y="2430586"/>
            <a:ext cx="9528517" cy="369332"/>
          </a:xfrm>
          <a:prstGeom prst="rect">
            <a:avLst/>
          </a:prstGeom>
        </p:spPr>
        <p:txBody>
          <a:bodyPr wrap="square">
            <a:spAutoFit/>
          </a:bodyPr>
          <a:lstStyle/>
          <a:p>
            <a:r>
              <a:rPr lang="fr-FR" dirty="0">
                <a:hlinkClick r:id="rId3"/>
              </a:rPr>
              <a:t>https://kodekloud.com/p/public-labs?scenario=kubernetes-for-beginners-replicasets-new</a:t>
            </a:r>
            <a:endParaRPr lang="fr-FR" dirty="0"/>
          </a:p>
        </p:txBody>
      </p:sp>
      <p:sp>
        <p:nvSpPr>
          <p:cNvPr id="6" name="Rectangle 5">
            <a:extLst>
              <a:ext uri="{FF2B5EF4-FFF2-40B4-BE49-F238E27FC236}">
                <a16:creationId xmlns:a16="http://schemas.microsoft.com/office/drawing/2014/main" id="{4BBA4C4D-C3C0-44EF-B16B-00F7DD1F5E59}"/>
              </a:ext>
            </a:extLst>
          </p:cNvPr>
          <p:cNvSpPr/>
          <p:nvPr/>
        </p:nvSpPr>
        <p:spPr>
          <a:xfrm>
            <a:off x="1106203" y="4985155"/>
            <a:ext cx="5303520" cy="461665"/>
          </a:xfrm>
          <a:prstGeom prst="rect">
            <a:avLst/>
          </a:prstGeom>
        </p:spPr>
        <p:txBody>
          <a:bodyPr wrap="square">
            <a:spAutoFit/>
          </a:bodyPr>
          <a:lstStyle/>
          <a:p>
            <a:pPr>
              <a:spcAft>
                <a:spcPts val="750"/>
              </a:spcAft>
            </a:pPr>
            <a:r>
              <a:rPr lang="en-US" sz="2400" dirty="0">
                <a:solidFill>
                  <a:schemeClr val="tx2"/>
                </a:solidFill>
                <a:latin typeface="Tw Cen MT" panose="020B0602020104020603" pitchFamily="34" charset="0"/>
              </a:rPr>
              <a:t> </a:t>
            </a:r>
            <a:r>
              <a:rPr lang="en-US" sz="2400" dirty="0" err="1">
                <a:solidFill>
                  <a:schemeClr val="tx2"/>
                </a:solidFill>
                <a:latin typeface="Tw Cen MT" panose="020B0602020104020603" pitchFamily="34" charset="0"/>
              </a:rPr>
              <a:t>ReplicaSet</a:t>
            </a:r>
            <a:r>
              <a:rPr lang="en-US" sz="2400" dirty="0">
                <a:solidFill>
                  <a:schemeClr val="tx2"/>
                </a:solidFill>
                <a:latin typeface="Tw Cen MT" panose="020B0602020104020603" pitchFamily="34" charset="0"/>
              </a:rPr>
              <a:t> YAML Example:</a:t>
            </a:r>
          </a:p>
        </p:txBody>
      </p:sp>
      <p:sp>
        <p:nvSpPr>
          <p:cNvPr id="7" name="Rectangle 6">
            <a:extLst>
              <a:ext uri="{FF2B5EF4-FFF2-40B4-BE49-F238E27FC236}">
                <a16:creationId xmlns:a16="http://schemas.microsoft.com/office/drawing/2014/main" id="{6DD83CA7-8E4B-4675-AC9D-C9E72083A4F4}"/>
              </a:ext>
            </a:extLst>
          </p:cNvPr>
          <p:cNvSpPr/>
          <p:nvPr/>
        </p:nvSpPr>
        <p:spPr>
          <a:xfrm>
            <a:off x="551701" y="1604109"/>
            <a:ext cx="10489810" cy="646331"/>
          </a:xfrm>
          <a:prstGeom prst="rect">
            <a:avLst/>
          </a:prstGeom>
        </p:spPr>
        <p:txBody>
          <a:bodyPr wrap="square">
            <a:spAutoFit/>
          </a:bodyPr>
          <a:lstStyle/>
          <a:p>
            <a:pPr algn="ctr">
              <a:spcAft>
                <a:spcPts val="750"/>
              </a:spcAft>
            </a:pPr>
            <a:r>
              <a:rPr lang="en-US" sz="3600" dirty="0">
                <a:solidFill>
                  <a:schemeClr val="accent2"/>
                </a:solidFill>
                <a:latin typeface="Tw Cen MT" panose="020B0602020104020603" pitchFamily="34" charset="0"/>
              </a:rPr>
              <a:t>LAB</a:t>
            </a:r>
          </a:p>
        </p:txBody>
      </p:sp>
    </p:spTree>
    <p:extLst>
      <p:ext uri="{BB962C8B-B14F-4D97-AF65-F5344CB8AC3E}">
        <p14:creationId xmlns:p14="http://schemas.microsoft.com/office/powerpoint/2010/main" val="161155081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8" name="Picture 6" descr="How Kubernetes Deployments Work - The New Stack">
            <a:extLst>
              <a:ext uri="{FF2B5EF4-FFF2-40B4-BE49-F238E27FC236}">
                <a16:creationId xmlns:a16="http://schemas.microsoft.com/office/drawing/2014/main" id="{90E92B0C-B4F8-41AF-AAD6-98C0D4F8A7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76805" y="555674"/>
            <a:ext cx="5687294" cy="638490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BB51E114-48F2-4030-93AF-CB468036EC80}"/>
              </a:ext>
            </a:extLst>
          </p:cNvPr>
          <p:cNvSpPr/>
          <p:nvPr/>
        </p:nvSpPr>
        <p:spPr>
          <a:xfrm>
            <a:off x="218334" y="232508"/>
            <a:ext cx="10489810" cy="646331"/>
          </a:xfrm>
          <a:prstGeom prst="rect">
            <a:avLst/>
          </a:prstGeom>
        </p:spPr>
        <p:txBody>
          <a:bodyPr wrap="square">
            <a:spAutoFit/>
          </a:bodyPr>
          <a:lstStyle/>
          <a:p>
            <a:pPr algn="ctr">
              <a:spcAft>
                <a:spcPts val="750"/>
              </a:spcAft>
            </a:pPr>
            <a:r>
              <a:rPr lang="en-US" sz="3600" dirty="0">
                <a:solidFill>
                  <a:srgbClr val="03A1A4"/>
                </a:solidFill>
                <a:latin typeface="Tw Cen MT" panose="020B0602020104020603" pitchFamily="34" charset="0"/>
              </a:rPr>
              <a:t> Deployment</a:t>
            </a:r>
            <a:endParaRPr lang="en-US" sz="3600" dirty="0">
              <a:solidFill>
                <a:schemeClr val="tx2"/>
              </a:solidFill>
              <a:latin typeface="Tw Cen MT" panose="020B0602020104020603" pitchFamily="34" charset="0"/>
            </a:endParaRPr>
          </a:p>
        </p:txBody>
      </p:sp>
      <p:sp>
        <p:nvSpPr>
          <p:cNvPr id="2" name="Rectangle 1">
            <a:extLst>
              <a:ext uri="{FF2B5EF4-FFF2-40B4-BE49-F238E27FC236}">
                <a16:creationId xmlns:a16="http://schemas.microsoft.com/office/drawing/2014/main" id="{919C6E8B-13B1-44A4-B33D-2B7CCEB7117E}"/>
              </a:ext>
            </a:extLst>
          </p:cNvPr>
          <p:cNvSpPr/>
          <p:nvPr/>
        </p:nvSpPr>
        <p:spPr>
          <a:xfrm>
            <a:off x="280059" y="2044005"/>
            <a:ext cx="4769614" cy="2308324"/>
          </a:xfrm>
          <a:prstGeom prst="rect">
            <a:avLst/>
          </a:prstGeom>
        </p:spPr>
        <p:txBody>
          <a:bodyPr wrap="square">
            <a:spAutoFit/>
          </a:bodyPr>
          <a:lstStyle/>
          <a:p>
            <a:pPr marL="285750" indent="-285750">
              <a:buFont typeface="Arial" panose="020B0604020202020204" pitchFamily="34" charset="0"/>
              <a:buChar char="•"/>
            </a:pPr>
            <a:r>
              <a:rPr lang="fr-FR" sz="1600" dirty="0"/>
              <a:t>Un Déploiement est un objet </a:t>
            </a:r>
            <a:r>
              <a:rPr lang="fr-FR" sz="1600" dirty="0" err="1"/>
              <a:t>Kubernetes</a:t>
            </a:r>
            <a:r>
              <a:rPr lang="fr-FR" sz="1600" dirty="0"/>
              <a:t> qui vient </a:t>
            </a:r>
            <a:r>
              <a:rPr lang="fr-FR" sz="1600" b="1" dirty="0"/>
              <a:t>encapsuler les </a:t>
            </a:r>
            <a:r>
              <a:rPr lang="fr-FR" sz="1600" b="1" dirty="0" err="1"/>
              <a:t>ReplicaSets</a:t>
            </a:r>
            <a:endParaRPr lang="fr-FR" sz="1600" dirty="0"/>
          </a:p>
          <a:p>
            <a:pPr marL="285750" indent="-285750">
              <a:buFont typeface="Arial" panose="020B0604020202020204" pitchFamily="34" charset="0"/>
              <a:buChar char="•"/>
            </a:pPr>
            <a:endParaRPr lang="fr-FR" sz="1600" dirty="0"/>
          </a:p>
          <a:p>
            <a:pPr marL="285750" indent="-285750">
              <a:buFont typeface="Arial" panose="020B0604020202020204" pitchFamily="34" charset="0"/>
              <a:buChar char="•"/>
            </a:pPr>
            <a:r>
              <a:rPr lang="fr-FR" sz="1600" dirty="0"/>
              <a:t>Un Déploiement permet </a:t>
            </a:r>
            <a:r>
              <a:rPr lang="en-US" sz="1600" dirty="0"/>
              <a:t>un </a:t>
            </a:r>
            <a:r>
              <a:rPr lang="en-US" sz="1600" b="1" dirty="0"/>
              <a:t>roll out </a:t>
            </a:r>
            <a:r>
              <a:rPr lang="en-US" sz="1600" dirty="0"/>
              <a:t>et </a:t>
            </a:r>
            <a:r>
              <a:rPr lang="en-US" sz="1600" b="1" dirty="0"/>
              <a:t>roll back </a:t>
            </a:r>
            <a:r>
              <a:rPr lang="en-US" sz="1600" dirty="0"/>
              <a:t>des versions des images</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Un </a:t>
            </a:r>
            <a:r>
              <a:rPr lang="en-US" sz="1600" dirty="0" err="1"/>
              <a:t>Déploiement</a:t>
            </a:r>
            <a:r>
              <a:rPr lang="en-US" sz="1600" dirty="0"/>
              <a:t> </a:t>
            </a:r>
            <a:r>
              <a:rPr lang="en-US" sz="1600" dirty="0" err="1"/>
              <a:t>permet</a:t>
            </a:r>
            <a:r>
              <a:rPr lang="en-US" sz="1600" dirty="0"/>
              <a:t> la mise à jour progressive des </a:t>
            </a:r>
            <a:r>
              <a:rPr lang="en-US" sz="1600" dirty="0" err="1"/>
              <a:t>nouvelles</a:t>
            </a:r>
            <a:r>
              <a:rPr lang="en-US" sz="1600" dirty="0"/>
              <a:t> versions de </a:t>
            </a:r>
            <a:r>
              <a:rPr lang="en-US" sz="1600" dirty="0" err="1"/>
              <a:t>l’application</a:t>
            </a:r>
            <a:r>
              <a:rPr lang="en-US" sz="1600" dirty="0"/>
              <a:t> (</a:t>
            </a:r>
            <a:r>
              <a:rPr lang="en-US" sz="1600" b="1" dirty="0"/>
              <a:t>rolling-update</a:t>
            </a:r>
            <a:r>
              <a:rPr lang="en-US" sz="1600" dirty="0"/>
              <a:t>)</a:t>
            </a:r>
            <a:endParaRPr lang="fr-FR" sz="1600" dirty="0"/>
          </a:p>
        </p:txBody>
      </p:sp>
    </p:spTree>
    <p:extLst>
      <p:ext uri="{BB962C8B-B14F-4D97-AF65-F5344CB8AC3E}">
        <p14:creationId xmlns:p14="http://schemas.microsoft.com/office/powerpoint/2010/main" val="30124686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9448F11-7EC2-4144-8CC6-264C3EAF3CEE}"/>
              </a:ext>
            </a:extLst>
          </p:cNvPr>
          <p:cNvSpPr/>
          <p:nvPr/>
        </p:nvSpPr>
        <p:spPr>
          <a:xfrm>
            <a:off x="623667" y="259872"/>
            <a:ext cx="10489810" cy="646331"/>
          </a:xfrm>
          <a:prstGeom prst="rect">
            <a:avLst/>
          </a:prstGeom>
        </p:spPr>
        <p:txBody>
          <a:bodyPr wrap="square">
            <a:spAutoFit/>
          </a:bodyPr>
          <a:lstStyle/>
          <a:p>
            <a:pPr algn="ctr">
              <a:spcAft>
                <a:spcPts val="750"/>
              </a:spcAft>
            </a:pPr>
            <a:r>
              <a:rPr lang="en-US" sz="3600" dirty="0">
                <a:solidFill>
                  <a:srgbClr val="03A1A4"/>
                </a:solidFill>
                <a:latin typeface="Tw Cen MT" panose="020B0602020104020603" pitchFamily="34" charset="0"/>
              </a:rPr>
              <a:t>Architecture</a:t>
            </a:r>
          </a:p>
        </p:txBody>
      </p:sp>
      <p:pic>
        <p:nvPicPr>
          <p:cNvPr id="3" name="Picture 2">
            <a:extLst>
              <a:ext uri="{FF2B5EF4-FFF2-40B4-BE49-F238E27FC236}">
                <a16:creationId xmlns:a16="http://schemas.microsoft.com/office/drawing/2014/main" id="{183102AC-0FA9-4394-B9E9-227488743C59}"/>
              </a:ext>
            </a:extLst>
          </p:cNvPr>
          <p:cNvPicPr>
            <a:picLocks noChangeAspect="1"/>
          </p:cNvPicPr>
          <p:nvPr/>
        </p:nvPicPr>
        <p:blipFill rotWithShape="1">
          <a:blip r:embed="rId2"/>
          <a:srcRect r="37142"/>
          <a:stretch/>
        </p:blipFill>
        <p:spPr>
          <a:xfrm>
            <a:off x="1447979" y="1256723"/>
            <a:ext cx="8841185" cy="5161101"/>
          </a:xfrm>
          <a:prstGeom prst="rect">
            <a:avLst/>
          </a:prstGeom>
        </p:spPr>
      </p:pic>
      <p:sp>
        <p:nvSpPr>
          <p:cNvPr id="4" name="Rectangle 3">
            <a:extLst>
              <a:ext uri="{FF2B5EF4-FFF2-40B4-BE49-F238E27FC236}">
                <a16:creationId xmlns:a16="http://schemas.microsoft.com/office/drawing/2014/main" id="{DFDB67DE-BF07-423B-8EEF-A294B8E12A56}"/>
              </a:ext>
            </a:extLst>
          </p:cNvPr>
          <p:cNvSpPr/>
          <p:nvPr/>
        </p:nvSpPr>
        <p:spPr>
          <a:xfrm>
            <a:off x="501746" y="6228796"/>
            <a:ext cx="11415933" cy="369332"/>
          </a:xfrm>
          <a:prstGeom prst="rect">
            <a:avLst/>
          </a:prstGeom>
        </p:spPr>
        <p:txBody>
          <a:bodyPr wrap="square">
            <a:spAutoFit/>
          </a:bodyPr>
          <a:lstStyle/>
          <a:p>
            <a:pPr marL="285750" indent="-285750" fontAlgn="base">
              <a:buFont typeface="Arial" panose="020B0604020202020204" pitchFamily="34" charset="0"/>
              <a:buChar char="•"/>
            </a:pPr>
            <a:r>
              <a:rPr lang="en-US" b="1" dirty="0">
                <a:solidFill>
                  <a:srgbClr val="000000"/>
                </a:solidFill>
                <a:latin typeface="inherit"/>
              </a:rPr>
              <a:t>API Server</a:t>
            </a:r>
            <a:r>
              <a:rPr lang="en-US" dirty="0">
                <a:solidFill>
                  <a:srgbClr val="000000"/>
                </a:solidFill>
                <a:latin typeface="open sans"/>
              </a:rPr>
              <a:t>  – It provides </a:t>
            </a:r>
            <a:r>
              <a:rPr lang="en-US" dirty="0" err="1">
                <a:solidFill>
                  <a:srgbClr val="000000"/>
                </a:solidFill>
                <a:latin typeface="open sans"/>
              </a:rPr>
              <a:t>kubernetes</a:t>
            </a:r>
            <a:r>
              <a:rPr lang="en-US" dirty="0">
                <a:solidFill>
                  <a:srgbClr val="000000"/>
                </a:solidFill>
                <a:latin typeface="open sans"/>
              </a:rPr>
              <a:t> API using Json / </a:t>
            </a:r>
            <a:r>
              <a:rPr lang="en-US" dirty="0" err="1">
                <a:solidFill>
                  <a:srgbClr val="000000"/>
                </a:solidFill>
                <a:latin typeface="open sans"/>
              </a:rPr>
              <a:t>Yaml</a:t>
            </a:r>
            <a:r>
              <a:rPr lang="en-US" dirty="0">
                <a:solidFill>
                  <a:srgbClr val="000000"/>
                </a:solidFill>
                <a:latin typeface="open sans"/>
              </a:rPr>
              <a:t> over http, states of API objects are stored in </a:t>
            </a:r>
            <a:r>
              <a:rPr lang="en-US" dirty="0" err="1">
                <a:solidFill>
                  <a:srgbClr val="000000"/>
                </a:solidFill>
                <a:latin typeface="open sans"/>
              </a:rPr>
              <a:t>etcd</a:t>
            </a:r>
            <a:endParaRPr lang="en-US" dirty="0">
              <a:solidFill>
                <a:srgbClr val="000000"/>
              </a:solidFill>
              <a:latin typeface="open sans"/>
            </a:endParaRPr>
          </a:p>
        </p:txBody>
      </p:sp>
    </p:spTree>
    <p:extLst>
      <p:ext uri="{BB962C8B-B14F-4D97-AF65-F5344CB8AC3E}">
        <p14:creationId xmlns:p14="http://schemas.microsoft.com/office/powerpoint/2010/main" val="1539659341"/>
      </p:ext>
    </p:extLst>
  </p:cSld>
  <p:clrMapOvr>
    <a:masterClrMapping/>
  </p:clrMapOvr>
  <p:transition spd="slow">
    <p:push dir="u"/>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4F265C0-3C65-4131-8C12-ADD5B88ED35F}"/>
              </a:ext>
            </a:extLst>
          </p:cNvPr>
          <p:cNvSpPr/>
          <p:nvPr/>
        </p:nvSpPr>
        <p:spPr>
          <a:xfrm>
            <a:off x="627901" y="232509"/>
            <a:ext cx="10489810" cy="646331"/>
          </a:xfrm>
          <a:prstGeom prst="rect">
            <a:avLst/>
          </a:prstGeom>
        </p:spPr>
        <p:txBody>
          <a:bodyPr wrap="square">
            <a:spAutoFit/>
          </a:bodyPr>
          <a:lstStyle/>
          <a:p>
            <a:pPr algn="ctr">
              <a:spcAft>
                <a:spcPts val="750"/>
              </a:spcAft>
            </a:pPr>
            <a:r>
              <a:rPr lang="en-US" sz="3600" dirty="0">
                <a:solidFill>
                  <a:srgbClr val="03A1A4"/>
                </a:solidFill>
                <a:latin typeface="Tw Cen MT" panose="020B0602020104020603" pitchFamily="34" charset="0"/>
              </a:rPr>
              <a:t> Deployment</a:t>
            </a:r>
            <a:endParaRPr lang="en-US" sz="3600" dirty="0">
              <a:solidFill>
                <a:schemeClr val="tx2"/>
              </a:solidFill>
              <a:latin typeface="Tw Cen MT" panose="020B0602020104020603" pitchFamily="34" charset="0"/>
            </a:endParaRPr>
          </a:p>
        </p:txBody>
      </p:sp>
      <p:pic>
        <p:nvPicPr>
          <p:cNvPr id="2" name="Picture 1">
            <a:extLst>
              <a:ext uri="{FF2B5EF4-FFF2-40B4-BE49-F238E27FC236}">
                <a16:creationId xmlns:a16="http://schemas.microsoft.com/office/drawing/2014/main" id="{58BB237E-384A-40A4-B095-1DF4846A5D30}"/>
              </a:ext>
            </a:extLst>
          </p:cNvPr>
          <p:cNvPicPr>
            <a:picLocks noChangeAspect="1"/>
          </p:cNvPicPr>
          <p:nvPr/>
        </p:nvPicPr>
        <p:blipFill rotWithShape="1">
          <a:blip r:embed="rId2"/>
          <a:srcRect l="52263"/>
          <a:stretch/>
        </p:blipFill>
        <p:spPr>
          <a:xfrm>
            <a:off x="6324601" y="1460564"/>
            <a:ext cx="4404360" cy="4864036"/>
          </a:xfrm>
          <a:prstGeom prst="rect">
            <a:avLst/>
          </a:prstGeom>
        </p:spPr>
      </p:pic>
      <p:pic>
        <p:nvPicPr>
          <p:cNvPr id="4" name="Picture 3">
            <a:extLst>
              <a:ext uri="{FF2B5EF4-FFF2-40B4-BE49-F238E27FC236}">
                <a16:creationId xmlns:a16="http://schemas.microsoft.com/office/drawing/2014/main" id="{3412E631-F606-4CF7-B948-ABE92A0577DE}"/>
              </a:ext>
            </a:extLst>
          </p:cNvPr>
          <p:cNvPicPr>
            <a:picLocks noChangeAspect="1"/>
          </p:cNvPicPr>
          <p:nvPr/>
        </p:nvPicPr>
        <p:blipFill rotWithShape="1">
          <a:blip r:embed="rId2"/>
          <a:srcRect l="2189" t="27814" r="50195" b="4822"/>
          <a:stretch/>
        </p:blipFill>
        <p:spPr>
          <a:xfrm>
            <a:off x="370970" y="1379220"/>
            <a:ext cx="5496431" cy="4099560"/>
          </a:xfrm>
          <a:prstGeom prst="rect">
            <a:avLst/>
          </a:prstGeom>
        </p:spPr>
      </p:pic>
    </p:spTree>
    <p:extLst>
      <p:ext uri="{BB962C8B-B14F-4D97-AF65-F5344CB8AC3E}">
        <p14:creationId xmlns:p14="http://schemas.microsoft.com/office/powerpoint/2010/main" val="243729306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224444C-69BB-4285-93E9-B48A67EE4963}"/>
              </a:ext>
            </a:extLst>
          </p:cNvPr>
          <p:cNvPicPr>
            <a:picLocks noChangeAspect="1"/>
          </p:cNvPicPr>
          <p:nvPr/>
        </p:nvPicPr>
        <p:blipFill>
          <a:blip r:embed="rId2"/>
          <a:stretch>
            <a:fillRect/>
          </a:stretch>
        </p:blipFill>
        <p:spPr>
          <a:xfrm>
            <a:off x="767528" y="1758314"/>
            <a:ext cx="10656944" cy="3575685"/>
          </a:xfrm>
          <a:prstGeom prst="rect">
            <a:avLst/>
          </a:prstGeom>
        </p:spPr>
      </p:pic>
      <p:sp>
        <p:nvSpPr>
          <p:cNvPr id="3" name="Rectangle 2">
            <a:extLst>
              <a:ext uri="{FF2B5EF4-FFF2-40B4-BE49-F238E27FC236}">
                <a16:creationId xmlns:a16="http://schemas.microsoft.com/office/drawing/2014/main" id="{084C8EA2-4B98-4EB3-81EA-63B65BC285BF}"/>
              </a:ext>
            </a:extLst>
          </p:cNvPr>
          <p:cNvSpPr/>
          <p:nvPr/>
        </p:nvSpPr>
        <p:spPr>
          <a:xfrm>
            <a:off x="627901" y="232509"/>
            <a:ext cx="10489810" cy="646331"/>
          </a:xfrm>
          <a:prstGeom prst="rect">
            <a:avLst/>
          </a:prstGeom>
        </p:spPr>
        <p:txBody>
          <a:bodyPr wrap="square">
            <a:spAutoFit/>
          </a:bodyPr>
          <a:lstStyle/>
          <a:p>
            <a:pPr algn="ctr">
              <a:spcAft>
                <a:spcPts val="750"/>
              </a:spcAft>
            </a:pPr>
            <a:r>
              <a:rPr lang="en-US" sz="3600" dirty="0" err="1">
                <a:solidFill>
                  <a:schemeClr val="tx2"/>
                </a:solidFill>
                <a:latin typeface="Tw Cen MT" panose="020B0602020104020603" pitchFamily="34" charset="0"/>
              </a:rPr>
              <a:t>Déployment</a:t>
            </a:r>
            <a:r>
              <a:rPr lang="en-US" sz="3600" dirty="0">
                <a:solidFill>
                  <a:schemeClr val="tx2"/>
                </a:solidFill>
                <a:latin typeface="Tw Cen MT" panose="020B0602020104020603" pitchFamily="34" charset="0"/>
              </a:rPr>
              <a:t> Strategy</a:t>
            </a:r>
          </a:p>
        </p:txBody>
      </p:sp>
    </p:spTree>
    <p:extLst>
      <p:ext uri="{BB962C8B-B14F-4D97-AF65-F5344CB8AC3E}">
        <p14:creationId xmlns:p14="http://schemas.microsoft.com/office/powerpoint/2010/main" val="360836482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55EF420-2671-4CF5-89F5-6608A4B9E7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76770" y="1248174"/>
            <a:ext cx="7792071" cy="498205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8" name="Rectangle 7">
            <a:extLst>
              <a:ext uri="{FF2B5EF4-FFF2-40B4-BE49-F238E27FC236}">
                <a16:creationId xmlns:a16="http://schemas.microsoft.com/office/drawing/2014/main" id="{A22117AE-B320-442B-9CB3-A0D1C7B79840}"/>
              </a:ext>
            </a:extLst>
          </p:cNvPr>
          <p:cNvSpPr/>
          <p:nvPr/>
        </p:nvSpPr>
        <p:spPr>
          <a:xfrm>
            <a:off x="627901" y="232509"/>
            <a:ext cx="10489810" cy="646331"/>
          </a:xfrm>
          <a:prstGeom prst="rect">
            <a:avLst/>
          </a:prstGeom>
        </p:spPr>
        <p:txBody>
          <a:bodyPr wrap="square">
            <a:spAutoFit/>
          </a:bodyPr>
          <a:lstStyle/>
          <a:p>
            <a:pPr algn="ctr">
              <a:spcAft>
                <a:spcPts val="750"/>
              </a:spcAft>
            </a:pPr>
            <a:r>
              <a:rPr lang="en-US" sz="3600" dirty="0">
                <a:solidFill>
                  <a:schemeClr val="tx2"/>
                </a:solidFill>
                <a:latin typeface="Tw Cen MT" panose="020B0602020104020603" pitchFamily="34" charset="0"/>
              </a:rPr>
              <a:t>Rolling-Update</a:t>
            </a:r>
          </a:p>
        </p:txBody>
      </p:sp>
    </p:spTree>
    <p:extLst>
      <p:ext uri="{BB962C8B-B14F-4D97-AF65-F5344CB8AC3E}">
        <p14:creationId xmlns:p14="http://schemas.microsoft.com/office/powerpoint/2010/main" val="276113947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3E5CD30-5FBB-4D71-A11F-00F646CBBF3D}"/>
              </a:ext>
            </a:extLst>
          </p:cNvPr>
          <p:cNvPicPr>
            <a:picLocks noChangeAspect="1"/>
          </p:cNvPicPr>
          <p:nvPr/>
        </p:nvPicPr>
        <p:blipFill>
          <a:blip r:embed="rId2"/>
          <a:stretch>
            <a:fillRect/>
          </a:stretch>
        </p:blipFill>
        <p:spPr>
          <a:xfrm>
            <a:off x="1297305" y="1066244"/>
            <a:ext cx="9597390" cy="5204064"/>
          </a:xfrm>
          <a:prstGeom prst="rect">
            <a:avLst/>
          </a:prstGeom>
        </p:spPr>
      </p:pic>
      <p:sp>
        <p:nvSpPr>
          <p:cNvPr id="3" name="Rectangle 2">
            <a:extLst>
              <a:ext uri="{FF2B5EF4-FFF2-40B4-BE49-F238E27FC236}">
                <a16:creationId xmlns:a16="http://schemas.microsoft.com/office/drawing/2014/main" id="{18F1F20C-2567-4ADA-BCA5-5FA930695EEE}"/>
              </a:ext>
            </a:extLst>
          </p:cNvPr>
          <p:cNvSpPr/>
          <p:nvPr/>
        </p:nvSpPr>
        <p:spPr>
          <a:xfrm>
            <a:off x="627901" y="232509"/>
            <a:ext cx="10489810" cy="646331"/>
          </a:xfrm>
          <a:prstGeom prst="rect">
            <a:avLst/>
          </a:prstGeom>
        </p:spPr>
        <p:txBody>
          <a:bodyPr wrap="square">
            <a:spAutoFit/>
          </a:bodyPr>
          <a:lstStyle/>
          <a:p>
            <a:pPr algn="ctr">
              <a:spcAft>
                <a:spcPts val="750"/>
              </a:spcAft>
            </a:pPr>
            <a:r>
              <a:rPr lang="en-US" sz="3600" dirty="0" err="1">
                <a:solidFill>
                  <a:schemeClr val="tx2"/>
                </a:solidFill>
                <a:latin typeface="Tw Cen MT" panose="020B0602020104020603" pitchFamily="34" charset="0"/>
              </a:rPr>
              <a:t>Déployment</a:t>
            </a:r>
            <a:r>
              <a:rPr lang="en-US" sz="3600" dirty="0">
                <a:solidFill>
                  <a:schemeClr val="tx2"/>
                </a:solidFill>
                <a:latin typeface="Tw Cen MT" panose="020B0602020104020603" pitchFamily="34" charset="0"/>
              </a:rPr>
              <a:t> (MAJ image)</a:t>
            </a:r>
          </a:p>
        </p:txBody>
      </p:sp>
    </p:spTree>
    <p:extLst>
      <p:ext uri="{BB962C8B-B14F-4D97-AF65-F5344CB8AC3E}">
        <p14:creationId xmlns:p14="http://schemas.microsoft.com/office/powerpoint/2010/main" val="413043464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22748C5-819A-4191-9CE7-0345EFCF4500}"/>
              </a:ext>
            </a:extLst>
          </p:cNvPr>
          <p:cNvPicPr>
            <a:picLocks noChangeAspect="1"/>
          </p:cNvPicPr>
          <p:nvPr/>
        </p:nvPicPr>
        <p:blipFill rotWithShape="1">
          <a:blip r:embed="rId2"/>
          <a:srcRect t="85158" r="44385"/>
          <a:stretch/>
        </p:blipFill>
        <p:spPr>
          <a:xfrm>
            <a:off x="518717" y="5736363"/>
            <a:ext cx="6663266" cy="889128"/>
          </a:xfrm>
          <a:prstGeom prst="rect">
            <a:avLst/>
          </a:prstGeom>
        </p:spPr>
      </p:pic>
      <p:sp>
        <p:nvSpPr>
          <p:cNvPr id="3" name="Rectangle 2">
            <a:extLst>
              <a:ext uri="{FF2B5EF4-FFF2-40B4-BE49-F238E27FC236}">
                <a16:creationId xmlns:a16="http://schemas.microsoft.com/office/drawing/2014/main" id="{BC0BB925-F974-45DE-8C5F-ECDB99E6235A}"/>
              </a:ext>
            </a:extLst>
          </p:cNvPr>
          <p:cNvSpPr/>
          <p:nvPr/>
        </p:nvSpPr>
        <p:spPr>
          <a:xfrm>
            <a:off x="2443054" y="13607"/>
            <a:ext cx="5745603" cy="646331"/>
          </a:xfrm>
          <a:prstGeom prst="rect">
            <a:avLst/>
          </a:prstGeom>
        </p:spPr>
        <p:txBody>
          <a:bodyPr wrap="square">
            <a:spAutoFit/>
          </a:bodyPr>
          <a:lstStyle/>
          <a:p>
            <a:pPr algn="ctr">
              <a:spcAft>
                <a:spcPts val="750"/>
              </a:spcAft>
            </a:pPr>
            <a:r>
              <a:rPr lang="en-US" sz="3600" dirty="0" err="1">
                <a:solidFill>
                  <a:schemeClr val="tx2"/>
                </a:solidFill>
                <a:latin typeface="Tw Cen MT" panose="020B0602020104020603" pitchFamily="34" charset="0"/>
              </a:rPr>
              <a:t>Rollout,RollBack</a:t>
            </a:r>
            <a:endParaRPr lang="en-US" sz="3600" dirty="0">
              <a:solidFill>
                <a:schemeClr val="tx2"/>
              </a:solidFill>
              <a:latin typeface="Tw Cen MT" panose="020B0602020104020603" pitchFamily="34" charset="0"/>
            </a:endParaRPr>
          </a:p>
        </p:txBody>
      </p:sp>
      <p:pic>
        <p:nvPicPr>
          <p:cNvPr id="4" name="Picture 3">
            <a:extLst>
              <a:ext uri="{FF2B5EF4-FFF2-40B4-BE49-F238E27FC236}">
                <a16:creationId xmlns:a16="http://schemas.microsoft.com/office/drawing/2014/main" id="{50C7E039-C084-4814-A7FD-EA59321A565C}"/>
              </a:ext>
            </a:extLst>
          </p:cNvPr>
          <p:cNvPicPr>
            <a:picLocks noChangeAspect="1"/>
          </p:cNvPicPr>
          <p:nvPr/>
        </p:nvPicPr>
        <p:blipFill rotWithShape="1">
          <a:blip r:embed="rId3"/>
          <a:srcRect t="16028" r="3196" b="4942"/>
          <a:stretch/>
        </p:blipFill>
        <p:spPr>
          <a:xfrm>
            <a:off x="697654" y="1737628"/>
            <a:ext cx="7491003" cy="3857991"/>
          </a:xfrm>
          <a:prstGeom prst="rect">
            <a:avLst/>
          </a:prstGeom>
        </p:spPr>
      </p:pic>
      <p:pic>
        <p:nvPicPr>
          <p:cNvPr id="5" name="Picture 4">
            <a:extLst>
              <a:ext uri="{FF2B5EF4-FFF2-40B4-BE49-F238E27FC236}">
                <a16:creationId xmlns:a16="http://schemas.microsoft.com/office/drawing/2014/main" id="{B7FF6158-C995-4389-A5D9-F122DC2A7947}"/>
              </a:ext>
            </a:extLst>
          </p:cNvPr>
          <p:cNvPicPr>
            <a:picLocks noChangeAspect="1"/>
          </p:cNvPicPr>
          <p:nvPr/>
        </p:nvPicPr>
        <p:blipFill rotWithShape="1">
          <a:blip r:embed="rId4"/>
          <a:srcRect l="4052" t="46020" r="51659" b="41560"/>
          <a:stretch/>
        </p:blipFill>
        <p:spPr>
          <a:xfrm>
            <a:off x="962910" y="1004641"/>
            <a:ext cx="4537137" cy="689912"/>
          </a:xfrm>
          <a:prstGeom prst="rect">
            <a:avLst/>
          </a:prstGeom>
        </p:spPr>
      </p:pic>
    </p:spTree>
    <p:extLst>
      <p:ext uri="{BB962C8B-B14F-4D97-AF65-F5344CB8AC3E}">
        <p14:creationId xmlns:p14="http://schemas.microsoft.com/office/powerpoint/2010/main" val="315692219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C0BB925-F974-45DE-8C5F-ECDB99E6235A}"/>
              </a:ext>
            </a:extLst>
          </p:cNvPr>
          <p:cNvSpPr/>
          <p:nvPr/>
        </p:nvSpPr>
        <p:spPr>
          <a:xfrm>
            <a:off x="607244" y="775067"/>
            <a:ext cx="10489810" cy="646331"/>
          </a:xfrm>
          <a:prstGeom prst="rect">
            <a:avLst/>
          </a:prstGeom>
        </p:spPr>
        <p:txBody>
          <a:bodyPr wrap="square">
            <a:spAutoFit/>
          </a:bodyPr>
          <a:lstStyle/>
          <a:p>
            <a:pPr algn="ctr">
              <a:spcAft>
                <a:spcPts val="750"/>
              </a:spcAft>
            </a:pPr>
            <a:r>
              <a:rPr lang="en-US" sz="3600" dirty="0">
                <a:solidFill>
                  <a:schemeClr val="tx2"/>
                </a:solidFill>
                <a:latin typeface="Tw Cen MT" panose="020B0602020104020603" pitchFamily="34" charset="0"/>
              </a:rPr>
              <a:t>Deployment Commands</a:t>
            </a:r>
          </a:p>
        </p:txBody>
      </p:sp>
      <p:pic>
        <p:nvPicPr>
          <p:cNvPr id="5" name="Picture 4">
            <a:extLst>
              <a:ext uri="{FF2B5EF4-FFF2-40B4-BE49-F238E27FC236}">
                <a16:creationId xmlns:a16="http://schemas.microsoft.com/office/drawing/2014/main" id="{7D512071-39C8-4FC3-9E91-90D33C7B2307}"/>
              </a:ext>
            </a:extLst>
          </p:cNvPr>
          <p:cNvPicPr>
            <a:picLocks noChangeAspect="1"/>
          </p:cNvPicPr>
          <p:nvPr/>
        </p:nvPicPr>
        <p:blipFill>
          <a:blip r:embed="rId2"/>
          <a:stretch>
            <a:fillRect/>
          </a:stretch>
        </p:blipFill>
        <p:spPr>
          <a:xfrm>
            <a:off x="1079160" y="2148840"/>
            <a:ext cx="9545978" cy="3610927"/>
          </a:xfrm>
          <a:prstGeom prst="rect">
            <a:avLst/>
          </a:prstGeom>
        </p:spPr>
      </p:pic>
    </p:spTree>
    <p:extLst>
      <p:ext uri="{BB962C8B-B14F-4D97-AF65-F5344CB8AC3E}">
        <p14:creationId xmlns:p14="http://schemas.microsoft.com/office/powerpoint/2010/main" val="36707988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F213E67-9DF6-49E8-BB4F-08D62B35C2D0}"/>
              </a:ext>
            </a:extLst>
          </p:cNvPr>
          <p:cNvSpPr/>
          <p:nvPr/>
        </p:nvSpPr>
        <p:spPr>
          <a:xfrm>
            <a:off x="1562231" y="3042895"/>
            <a:ext cx="9479280" cy="369332"/>
          </a:xfrm>
          <a:prstGeom prst="rect">
            <a:avLst/>
          </a:prstGeom>
        </p:spPr>
        <p:txBody>
          <a:bodyPr wrap="square">
            <a:spAutoFit/>
          </a:bodyPr>
          <a:lstStyle/>
          <a:p>
            <a:r>
              <a:rPr lang="fr-FR" dirty="0">
                <a:hlinkClick r:id="rId2"/>
              </a:rPr>
              <a:t>https://kodekloud.com/p/public-labs?scenario=kubernetes-for-beginners-deployments-new</a:t>
            </a:r>
            <a:endParaRPr lang="fr-FR" dirty="0"/>
          </a:p>
        </p:txBody>
      </p:sp>
      <p:sp>
        <p:nvSpPr>
          <p:cNvPr id="3" name="Rectangle 2">
            <a:extLst>
              <a:ext uri="{FF2B5EF4-FFF2-40B4-BE49-F238E27FC236}">
                <a16:creationId xmlns:a16="http://schemas.microsoft.com/office/drawing/2014/main" id="{07A8354A-A89C-4C15-B4F7-169A20E42378}"/>
              </a:ext>
            </a:extLst>
          </p:cNvPr>
          <p:cNvSpPr/>
          <p:nvPr/>
        </p:nvSpPr>
        <p:spPr>
          <a:xfrm>
            <a:off x="551701" y="1604109"/>
            <a:ext cx="10489810" cy="646331"/>
          </a:xfrm>
          <a:prstGeom prst="rect">
            <a:avLst/>
          </a:prstGeom>
        </p:spPr>
        <p:txBody>
          <a:bodyPr wrap="square">
            <a:spAutoFit/>
          </a:bodyPr>
          <a:lstStyle/>
          <a:p>
            <a:pPr algn="ctr">
              <a:spcAft>
                <a:spcPts val="750"/>
              </a:spcAft>
            </a:pPr>
            <a:r>
              <a:rPr lang="en-US" sz="3600" dirty="0">
                <a:solidFill>
                  <a:schemeClr val="accent2"/>
                </a:solidFill>
                <a:latin typeface="Tw Cen MT" panose="020B0602020104020603" pitchFamily="34" charset="0"/>
              </a:rPr>
              <a:t>LAB</a:t>
            </a:r>
          </a:p>
        </p:txBody>
      </p:sp>
      <p:sp>
        <p:nvSpPr>
          <p:cNvPr id="4" name="Rectangle 3">
            <a:extLst>
              <a:ext uri="{FF2B5EF4-FFF2-40B4-BE49-F238E27FC236}">
                <a16:creationId xmlns:a16="http://schemas.microsoft.com/office/drawing/2014/main" id="{EE1B9D28-A140-4DEA-B501-C9F11B748E16}"/>
              </a:ext>
            </a:extLst>
          </p:cNvPr>
          <p:cNvSpPr/>
          <p:nvPr/>
        </p:nvSpPr>
        <p:spPr>
          <a:xfrm>
            <a:off x="411480" y="5866676"/>
            <a:ext cx="10317480" cy="646331"/>
          </a:xfrm>
          <a:prstGeom prst="rect">
            <a:avLst/>
          </a:prstGeom>
        </p:spPr>
        <p:txBody>
          <a:bodyPr wrap="square">
            <a:spAutoFit/>
          </a:bodyPr>
          <a:lstStyle/>
          <a:p>
            <a:r>
              <a:rPr lang="fr-FR" dirty="0">
                <a:hlinkClick r:id="rId3"/>
              </a:rPr>
              <a:t>https://kubernetes.io/fr/docs/concepts/workloads/controllers/deployment/#cr%c3%a9ation-d-un-d%c3%a9ploiement</a:t>
            </a:r>
            <a:endParaRPr lang="fr-FR" dirty="0"/>
          </a:p>
        </p:txBody>
      </p:sp>
      <p:sp>
        <p:nvSpPr>
          <p:cNvPr id="5" name="Rectangle 4">
            <a:extLst>
              <a:ext uri="{FF2B5EF4-FFF2-40B4-BE49-F238E27FC236}">
                <a16:creationId xmlns:a16="http://schemas.microsoft.com/office/drawing/2014/main" id="{3DFC82C6-C5CE-401B-9202-D80E35CE785A}"/>
              </a:ext>
            </a:extLst>
          </p:cNvPr>
          <p:cNvSpPr/>
          <p:nvPr/>
        </p:nvSpPr>
        <p:spPr>
          <a:xfrm>
            <a:off x="266700" y="5405011"/>
            <a:ext cx="5303520" cy="461665"/>
          </a:xfrm>
          <a:prstGeom prst="rect">
            <a:avLst/>
          </a:prstGeom>
        </p:spPr>
        <p:txBody>
          <a:bodyPr wrap="square">
            <a:spAutoFit/>
          </a:bodyPr>
          <a:lstStyle/>
          <a:p>
            <a:pPr>
              <a:spcAft>
                <a:spcPts val="750"/>
              </a:spcAft>
            </a:pPr>
            <a:r>
              <a:rPr lang="en-US" sz="2400" dirty="0">
                <a:solidFill>
                  <a:schemeClr val="tx2"/>
                </a:solidFill>
                <a:latin typeface="Tw Cen MT" panose="020B0602020104020603" pitchFamily="34" charset="0"/>
              </a:rPr>
              <a:t> Deployment YAML Example:</a:t>
            </a:r>
          </a:p>
        </p:txBody>
      </p:sp>
    </p:spTree>
    <p:extLst>
      <p:ext uri="{BB962C8B-B14F-4D97-AF65-F5344CB8AC3E}">
        <p14:creationId xmlns:p14="http://schemas.microsoft.com/office/powerpoint/2010/main" val="383492839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7A8354A-A89C-4C15-B4F7-169A20E42378}"/>
              </a:ext>
            </a:extLst>
          </p:cNvPr>
          <p:cNvSpPr/>
          <p:nvPr/>
        </p:nvSpPr>
        <p:spPr>
          <a:xfrm>
            <a:off x="551701" y="1604109"/>
            <a:ext cx="10489810" cy="646331"/>
          </a:xfrm>
          <a:prstGeom prst="rect">
            <a:avLst/>
          </a:prstGeom>
        </p:spPr>
        <p:txBody>
          <a:bodyPr wrap="square">
            <a:spAutoFit/>
          </a:bodyPr>
          <a:lstStyle/>
          <a:p>
            <a:pPr algn="ctr">
              <a:spcAft>
                <a:spcPts val="750"/>
              </a:spcAft>
            </a:pPr>
            <a:r>
              <a:rPr lang="en-US" sz="3600" dirty="0">
                <a:solidFill>
                  <a:schemeClr val="accent2"/>
                </a:solidFill>
                <a:latin typeface="Tw Cen MT" panose="020B0602020104020603" pitchFamily="34" charset="0"/>
              </a:rPr>
              <a:t>DEMO</a:t>
            </a:r>
          </a:p>
        </p:txBody>
      </p:sp>
      <p:graphicFrame>
        <p:nvGraphicFramePr>
          <p:cNvPr id="6" name="Object 5">
            <a:extLst>
              <a:ext uri="{FF2B5EF4-FFF2-40B4-BE49-F238E27FC236}">
                <a16:creationId xmlns:a16="http://schemas.microsoft.com/office/drawing/2014/main" id="{87138FF7-2CB8-4382-AF3C-DD6645658987}"/>
              </a:ext>
            </a:extLst>
          </p:cNvPr>
          <p:cNvGraphicFramePr>
            <a:graphicFrameLocks noChangeAspect="1"/>
          </p:cNvGraphicFramePr>
          <p:nvPr>
            <p:extLst>
              <p:ext uri="{D42A27DB-BD31-4B8C-83A1-F6EECF244321}">
                <p14:modId xmlns:p14="http://schemas.microsoft.com/office/powerpoint/2010/main" val="1786414605"/>
              </p:ext>
            </p:extLst>
          </p:nvPr>
        </p:nvGraphicFramePr>
        <p:xfrm>
          <a:off x="4994870" y="3429000"/>
          <a:ext cx="1603472" cy="1352929"/>
        </p:xfrm>
        <a:graphic>
          <a:graphicData uri="http://schemas.openxmlformats.org/presentationml/2006/ole">
            <mc:AlternateContent xmlns:mc="http://schemas.openxmlformats.org/markup-compatibility/2006">
              <mc:Choice xmlns:v="urn:schemas-microsoft-com:vml" Requires="v">
                <p:oleObj spid="_x0000_s47291" name="Packager Shell Object" showAsIcon="1" r:id="rId3" imgW="914570" imgH="771459" progId="Package">
                  <p:embed/>
                </p:oleObj>
              </mc:Choice>
              <mc:Fallback>
                <p:oleObj name="Packager Shell Object" showAsIcon="1" r:id="rId3" imgW="914570" imgH="771459" progId="Package">
                  <p:embed/>
                  <p:pic>
                    <p:nvPicPr>
                      <p:cNvPr id="6" name="Object 5">
                        <a:extLst>
                          <a:ext uri="{FF2B5EF4-FFF2-40B4-BE49-F238E27FC236}">
                            <a16:creationId xmlns:a16="http://schemas.microsoft.com/office/drawing/2014/main" id="{87138FF7-2CB8-4382-AF3C-DD6645658987}"/>
                          </a:ext>
                        </a:extLst>
                      </p:cNvPr>
                      <p:cNvPicPr/>
                      <p:nvPr/>
                    </p:nvPicPr>
                    <p:blipFill>
                      <a:blip r:embed="rId4"/>
                      <a:stretch>
                        <a:fillRect/>
                      </a:stretch>
                    </p:blipFill>
                    <p:spPr>
                      <a:xfrm>
                        <a:off x="4994870" y="3429000"/>
                        <a:ext cx="1603472" cy="1352929"/>
                      </a:xfrm>
                      <a:prstGeom prst="rect">
                        <a:avLst/>
                      </a:prstGeom>
                    </p:spPr>
                  </p:pic>
                </p:oleObj>
              </mc:Fallback>
            </mc:AlternateContent>
          </a:graphicData>
        </a:graphic>
      </p:graphicFrame>
    </p:spTree>
    <p:extLst>
      <p:ext uri="{BB962C8B-B14F-4D97-AF65-F5344CB8AC3E}">
        <p14:creationId xmlns:p14="http://schemas.microsoft.com/office/powerpoint/2010/main" val="207500962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0E678A3-C3CE-49F6-AD1A-FCF45F2B764A}"/>
              </a:ext>
            </a:extLst>
          </p:cNvPr>
          <p:cNvSpPr/>
          <p:nvPr/>
        </p:nvSpPr>
        <p:spPr>
          <a:xfrm>
            <a:off x="627901" y="232509"/>
            <a:ext cx="10489810" cy="646331"/>
          </a:xfrm>
          <a:prstGeom prst="rect">
            <a:avLst/>
          </a:prstGeom>
        </p:spPr>
        <p:txBody>
          <a:bodyPr wrap="square">
            <a:spAutoFit/>
          </a:bodyPr>
          <a:lstStyle/>
          <a:p>
            <a:pPr algn="ctr">
              <a:spcAft>
                <a:spcPts val="750"/>
              </a:spcAft>
            </a:pPr>
            <a:r>
              <a:rPr lang="en-US" sz="3600" dirty="0">
                <a:solidFill>
                  <a:srgbClr val="03A1A4"/>
                </a:solidFill>
                <a:latin typeface="Tw Cen MT" panose="020B0602020104020603" pitchFamily="34" charset="0"/>
              </a:rPr>
              <a:t> </a:t>
            </a:r>
            <a:r>
              <a:rPr lang="en-US" sz="3600" dirty="0" err="1">
                <a:solidFill>
                  <a:srgbClr val="03A1A4"/>
                </a:solidFill>
                <a:latin typeface="Tw Cen MT" panose="020B0602020104020603" pitchFamily="34" charset="0"/>
              </a:rPr>
              <a:t>DaemonSets</a:t>
            </a:r>
            <a:endParaRPr lang="en-US" sz="3600" dirty="0">
              <a:solidFill>
                <a:schemeClr val="tx2"/>
              </a:solidFill>
              <a:latin typeface="Tw Cen MT" panose="020B0602020104020603" pitchFamily="34" charset="0"/>
            </a:endParaRPr>
          </a:p>
        </p:txBody>
      </p:sp>
      <p:pic>
        <p:nvPicPr>
          <p:cNvPr id="32770" name="Picture 2" descr="New Features of Kubernetes v1.2.0 beta">
            <a:extLst>
              <a:ext uri="{FF2B5EF4-FFF2-40B4-BE49-F238E27FC236}">
                <a16:creationId xmlns:a16="http://schemas.microsoft.com/office/drawing/2014/main" id="{8057D0ED-DEC7-4459-973E-A7D9DB7B21F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1231" t="33665" r="967" b="6995"/>
          <a:stretch/>
        </p:blipFill>
        <p:spPr bwMode="auto">
          <a:xfrm>
            <a:off x="5420009" y="1606517"/>
            <a:ext cx="6447216" cy="3724275"/>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89BC94F1-46A2-4B6B-A7B9-AC71CB186E9F}"/>
              </a:ext>
            </a:extLst>
          </p:cNvPr>
          <p:cNvSpPr/>
          <p:nvPr/>
        </p:nvSpPr>
        <p:spPr>
          <a:xfrm>
            <a:off x="1023582" y="5745781"/>
            <a:ext cx="8270543" cy="738664"/>
          </a:xfrm>
          <a:prstGeom prst="rect">
            <a:avLst/>
          </a:prstGeom>
        </p:spPr>
        <p:txBody>
          <a:bodyPr wrap="square">
            <a:spAutoFit/>
          </a:bodyPr>
          <a:lstStyle/>
          <a:p>
            <a:pPr marL="285750" indent="-285750">
              <a:buFont typeface="Arial" panose="020B0604020202020204" pitchFamily="34" charset="0"/>
              <a:buChar char="•"/>
            </a:pPr>
            <a:r>
              <a:rPr lang="fr-FR" sz="1400" dirty="0">
                <a:latin typeface="Arial" panose="020B0604020202020204" pitchFamily="34" charset="0"/>
                <a:cs typeface="Arial" panose="020B0604020202020204" pitchFamily="34" charset="0"/>
              </a:rPr>
              <a:t>runs a </a:t>
            </a:r>
            <a:r>
              <a:rPr lang="fr-FR" sz="1400" dirty="0" err="1">
                <a:latin typeface="Arial" panose="020B0604020202020204" pitchFamily="34" charset="0"/>
                <a:cs typeface="Arial" panose="020B0604020202020204" pitchFamily="34" charset="0"/>
              </a:rPr>
              <a:t>pod</a:t>
            </a:r>
            <a:r>
              <a:rPr lang="fr-FR" sz="1400" dirty="0">
                <a:latin typeface="Arial" panose="020B0604020202020204" pitchFamily="34" charset="0"/>
                <a:cs typeface="Arial" panose="020B0604020202020204" pitchFamily="34" charset="0"/>
              </a:rPr>
              <a:t> on </a:t>
            </a:r>
            <a:r>
              <a:rPr lang="fr-FR" sz="1400" b="1" dirty="0" err="1">
                <a:latin typeface="Arial" panose="020B0604020202020204" pitchFamily="34" charset="0"/>
                <a:cs typeface="Arial" panose="020B0604020202020204" pitchFamily="34" charset="0"/>
              </a:rPr>
              <a:t>every</a:t>
            </a:r>
            <a:r>
              <a:rPr lang="fr-FR" sz="1400" b="1" dirty="0">
                <a:latin typeface="Arial" panose="020B0604020202020204" pitchFamily="34" charset="0"/>
                <a:cs typeface="Arial" panose="020B0604020202020204" pitchFamily="34" charset="0"/>
              </a:rPr>
              <a:t> </a:t>
            </a:r>
            <a:r>
              <a:rPr lang="fr-FR" sz="1400" b="1" dirty="0" err="1">
                <a:latin typeface="Arial" panose="020B0604020202020204" pitchFamily="34" charset="0"/>
                <a:cs typeface="Arial" panose="020B0604020202020204" pitchFamily="34" charset="0"/>
              </a:rPr>
              <a:t>node</a:t>
            </a:r>
            <a:r>
              <a:rPr lang="fr-FR" sz="1400" b="1"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fr-FR" sz="1400" dirty="0">
                <a:latin typeface="Arial" panose="020B0604020202020204" pitchFamily="34" charset="0"/>
                <a:cs typeface="Arial" panose="020B0604020202020204" pitchFamily="34" charset="0"/>
              </a:rPr>
              <a:t>not a </a:t>
            </a:r>
            <a:r>
              <a:rPr lang="fr-FR" sz="1400" dirty="0" err="1">
                <a:latin typeface="Arial" panose="020B0604020202020204" pitchFamily="34" charset="0"/>
                <a:cs typeface="Arial" panose="020B0604020202020204" pitchFamily="34" charset="0"/>
              </a:rPr>
              <a:t>fixed</a:t>
            </a:r>
            <a:r>
              <a:rPr lang="fr-FR" sz="1400" dirty="0">
                <a:latin typeface="Arial" panose="020B0604020202020204" pitchFamily="34" charset="0"/>
                <a:cs typeface="Arial" panose="020B0604020202020204" pitchFamily="34" charset="0"/>
              </a:rPr>
              <a:t> </a:t>
            </a:r>
            <a:r>
              <a:rPr lang="fr-FR" sz="1400" dirty="0" err="1">
                <a:latin typeface="Arial" panose="020B0604020202020204" pitchFamily="34" charset="0"/>
                <a:cs typeface="Arial" panose="020B0604020202020204" pitchFamily="34" charset="0"/>
              </a:rPr>
              <a:t>number</a:t>
            </a:r>
            <a:r>
              <a:rPr lang="fr-FR" sz="1400" dirty="0">
                <a:latin typeface="Arial" panose="020B0604020202020204" pitchFamily="34" charset="0"/>
                <a:cs typeface="Arial" panose="020B0604020202020204" pitchFamily="34" charset="0"/>
              </a:rPr>
              <a:t> of </a:t>
            </a:r>
            <a:r>
              <a:rPr lang="fr-FR" sz="1400" dirty="0" err="1">
                <a:latin typeface="Arial" panose="020B0604020202020204" pitchFamily="34" charset="0"/>
                <a:cs typeface="Arial" panose="020B0604020202020204" pitchFamily="34" charset="0"/>
              </a:rPr>
              <a:t>replicas</a:t>
            </a:r>
            <a:r>
              <a:rPr lang="fr-FR" sz="1400" dirty="0">
                <a:latin typeface="Arial" panose="020B0604020202020204" pitchFamily="34" charset="0"/>
                <a:cs typeface="Arial" panose="020B0604020202020204" pitchFamily="34" charset="0"/>
              </a:rPr>
              <a:t> (</a:t>
            </a:r>
            <a:r>
              <a:rPr lang="fr-FR" sz="1400" dirty="0" err="1">
                <a:latin typeface="Arial" panose="020B0604020202020204" pitchFamily="34" charset="0"/>
                <a:cs typeface="Arial" panose="020B0604020202020204" pitchFamily="34" charset="0"/>
              </a:rPr>
              <a:t>created</a:t>
            </a:r>
            <a:r>
              <a:rPr lang="fr-FR" sz="1400" dirty="0">
                <a:latin typeface="Arial" panose="020B0604020202020204" pitchFamily="34" charset="0"/>
                <a:cs typeface="Arial" panose="020B0604020202020204" pitchFamily="34" charset="0"/>
              </a:rPr>
              <a:t> and </a:t>
            </a:r>
            <a:r>
              <a:rPr lang="fr-FR" sz="1400" dirty="0" err="1">
                <a:latin typeface="Arial" panose="020B0604020202020204" pitchFamily="34" charset="0"/>
                <a:cs typeface="Arial" panose="020B0604020202020204" pitchFamily="34" charset="0"/>
              </a:rPr>
              <a:t>deleted</a:t>
            </a:r>
            <a:r>
              <a:rPr lang="fr-FR" sz="1400" dirty="0">
                <a:latin typeface="Arial" panose="020B0604020202020204" pitchFamily="34" charset="0"/>
                <a:cs typeface="Arial" panose="020B0604020202020204" pitchFamily="34" charset="0"/>
              </a:rPr>
              <a:t> as </a:t>
            </a:r>
            <a:r>
              <a:rPr lang="fr-FR" sz="1400" dirty="0" err="1">
                <a:latin typeface="Arial" panose="020B0604020202020204" pitchFamily="34" charset="0"/>
                <a:cs typeface="Arial" panose="020B0604020202020204" pitchFamily="34" charset="0"/>
              </a:rPr>
              <a:t>nodes</a:t>
            </a:r>
            <a:r>
              <a:rPr lang="fr-FR" sz="1400" dirty="0">
                <a:latin typeface="Arial" panose="020B0604020202020204" pitchFamily="34" charset="0"/>
                <a:cs typeface="Arial" panose="020B0604020202020204" pitchFamily="34" charset="0"/>
              </a:rPr>
              <a:t> come and go)</a:t>
            </a:r>
          </a:p>
          <a:p>
            <a:pPr marL="285750" indent="-285750">
              <a:buFont typeface="Arial" panose="020B0604020202020204" pitchFamily="34" charset="0"/>
              <a:buChar char="•"/>
            </a:pPr>
            <a:r>
              <a:rPr lang="fr-FR" sz="1400" dirty="0" err="1">
                <a:latin typeface="Arial" panose="020B0604020202020204" pitchFamily="34" charset="0"/>
                <a:cs typeface="Arial" panose="020B0604020202020204" pitchFamily="34" charset="0"/>
              </a:rPr>
              <a:t>useful</a:t>
            </a:r>
            <a:r>
              <a:rPr lang="fr-FR" sz="1400" dirty="0">
                <a:latin typeface="Arial" panose="020B0604020202020204" pitchFamily="34" charset="0"/>
                <a:cs typeface="Arial" panose="020B0604020202020204" pitchFamily="34" charset="0"/>
              </a:rPr>
              <a:t> for running cluster-</a:t>
            </a:r>
            <a:r>
              <a:rPr lang="fr-FR" sz="1400" dirty="0" err="1">
                <a:latin typeface="Arial" panose="020B0604020202020204" pitchFamily="34" charset="0"/>
                <a:cs typeface="Arial" panose="020B0604020202020204" pitchFamily="34" charset="0"/>
              </a:rPr>
              <a:t>wide</a:t>
            </a:r>
            <a:r>
              <a:rPr lang="fr-FR" sz="1400" dirty="0">
                <a:latin typeface="Arial" panose="020B0604020202020204" pitchFamily="34" charset="0"/>
                <a:cs typeface="Arial" panose="020B0604020202020204" pitchFamily="34" charset="0"/>
              </a:rPr>
              <a:t> services (</a:t>
            </a:r>
            <a:r>
              <a:rPr lang="fr-FR" sz="1400" dirty="0" err="1">
                <a:latin typeface="Arial" panose="020B0604020202020204" pitchFamily="34" charset="0"/>
                <a:cs typeface="Arial" panose="020B0604020202020204" pitchFamily="34" charset="0"/>
              </a:rPr>
              <a:t>logging</a:t>
            </a:r>
            <a:r>
              <a:rPr lang="fr-FR" sz="1400" dirty="0">
                <a:latin typeface="Arial" panose="020B0604020202020204" pitchFamily="34" charset="0"/>
                <a:cs typeface="Arial" panose="020B0604020202020204" pitchFamily="34" charset="0"/>
              </a:rPr>
              <a:t> agents)</a:t>
            </a:r>
          </a:p>
        </p:txBody>
      </p:sp>
      <p:pic>
        <p:nvPicPr>
          <p:cNvPr id="7" name="Picture 6">
            <a:extLst>
              <a:ext uri="{FF2B5EF4-FFF2-40B4-BE49-F238E27FC236}">
                <a16:creationId xmlns:a16="http://schemas.microsoft.com/office/drawing/2014/main" id="{A5419025-F04B-47A6-BEB1-AB79E50C2E0B}"/>
              </a:ext>
            </a:extLst>
          </p:cNvPr>
          <p:cNvPicPr>
            <a:picLocks noChangeAspect="1"/>
          </p:cNvPicPr>
          <p:nvPr/>
        </p:nvPicPr>
        <p:blipFill>
          <a:blip r:embed="rId3"/>
          <a:stretch>
            <a:fillRect/>
          </a:stretch>
        </p:blipFill>
        <p:spPr>
          <a:xfrm>
            <a:off x="1299451" y="1880485"/>
            <a:ext cx="4120558" cy="3289110"/>
          </a:xfrm>
          <a:prstGeom prst="rect">
            <a:avLst/>
          </a:prstGeom>
        </p:spPr>
      </p:pic>
    </p:spTree>
    <p:extLst>
      <p:ext uri="{BB962C8B-B14F-4D97-AF65-F5344CB8AC3E}">
        <p14:creationId xmlns:p14="http://schemas.microsoft.com/office/powerpoint/2010/main" val="266029043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F3F2F3"/>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0E678A3-C3CE-49F6-AD1A-FCF45F2B764A}"/>
              </a:ext>
            </a:extLst>
          </p:cNvPr>
          <p:cNvSpPr/>
          <p:nvPr/>
        </p:nvSpPr>
        <p:spPr>
          <a:xfrm>
            <a:off x="627901" y="232509"/>
            <a:ext cx="10489810" cy="646331"/>
          </a:xfrm>
          <a:prstGeom prst="rect">
            <a:avLst/>
          </a:prstGeom>
        </p:spPr>
        <p:txBody>
          <a:bodyPr wrap="square">
            <a:spAutoFit/>
          </a:bodyPr>
          <a:lstStyle/>
          <a:p>
            <a:pPr algn="ctr">
              <a:spcAft>
                <a:spcPts val="750"/>
              </a:spcAft>
            </a:pPr>
            <a:r>
              <a:rPr lang="en-US" sz="3600" dirty="0">
                <a:solidFill>
                  <a:srgbClr val="03A1A4"/>
                </a:solidFill>
                <a:latin typeface="Tw Cen MT" panose="020B0602020104020603" pitchFamily="34" charset="0"/>
              </a:rPr>
              <a:t> </a:t>
            </a:r>
            <a:r>
              <a:rPr lang="en-US" sz="3600" dirty="0" err="1">
                <a:solidFill>
                  <a:srgbClr val="03A1A4"/>
                </a:solidFill>
                <a:latin typeface="Tw Cen MT" panose="020B0602020104020603" pitchFamily="34" charset="0"/>
              </a:rPr>
              <a:t>DaemonSets</a:t>
            </a:r>
            <a:endParaRPr lang="en-US" sz="3600" dirty="0">
              <a:solidFill>
                <a:schemeClr val="tx2"/>
              </a:solidFill>
              <a:latin typeface="Tw Cen MT" panose="020B0602020104020603" pitchFamily="34" charset="0"/>
            </a:endParaRPr>
          </a:p>
        </p:txBody>
      </p:sp>
      <p:pic>
        <p:nvPicPr>
          <p:cNvPr id="4" name="Picture 3">
            <a:extLst>
              <a:ext uri="{FF2B5EF4-FFF2-40B4-BE49-F238E27FC236}">
                <a16:creationId xmlns:a16="http://schemas.microsoft.com/office/drawing/2014/main" id="{56CA18FA-4A2D-4C35-909A-A5D0AE5C0B1E}"/>
              </a:ext>
            </a:extLst>
          </p:cNvPr>
          <p:cNvPicPr>
            <a:picLocks noChangeAspect="1"/>
          </p:cNvPicPr>
          <p:nvPr/>
        </p:nvPicPr>
        <p:blipFill>
          <a:blip r:embed="rId2"/>
          <a:stretch>
            <a:fillRect/>
          </a:stretch>
        </p:blipFill>
        <p:spPr>
          <a:xfrm>
            <a:off x="7443541" y="1951630"/>
            <a:ext cx="4120558" cy="3289110"/>
          </a:xfrm>
          <a:prstGeom prst="rect">
            <a:avLst/>
          </a:prstGeom>
        </p:spPr>
      </p:pic>
      <p:pic>
        <p:nvPicPr>
          <p:cNvPr id="5" name="Picture 4">
            <a:extLst>
              <a:ext uri="{FF2B5EF4-FFF2-40B4-BE49-F238E27FC236}">
                <a16:creationId xmlns:a16="http://schemas.microsoft.com/office/drawing/2014/main" id="{36645B5B-B5B6-4173-AD6E-50EC91D31870}"/>
              </a:ext>
            </a:extLst>
          </p:cNvPr>
          <p:cNvPicPr>
            <a:picLocks noChangeAspect="1"/>
          </p:cNvPicPr>
          <p:nvPr/>
        </p:nvPicPr>
        <p:blipFill>
          <a:blip r:embed="rId3"/>
          <a:stretch>
            <a:fillRect/>
          </a:stretch>
        </p:blipFill>
        <p:spPr>
          <a:xfrm>
            <a:off x="518720" y="1787856"/>
            <a:ext cx="6330794" cy="3553252"/>
          </a:xfrm>
          <a:prstGeom prst="rect">
            <a:avLst/>
          </a:prstGeom>
        </p:spPr>
      </p:pic>
    </p:spTree>
    <p:extLst>
      <p:ext uri="{BB962C8B-B14F-4D97-AF65-F5344CB8AC3E}">
        <p14:creationId xmlns:p14="http://schemas.microsoft.com/office/powerpoint/2010/main" val="1898100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9448F11-7EC2-4144-8CC6-264C3EAF3CEE}"/>
              </a:ext>
            </a:extLst>
          </p:cNvPr>
          <p:cNvSpPr/>
          <p:nvPr/>
        </p:nvSpPr>
        <p:spPr>
          <a:xfrm>
            <a:off x="623667" y="259872"/>
            <a:ext cx="10489810" cy="646331"/>
          </a:xfrm>
          <a:prstGeom prst="rect">
            <a:avLst/>
          </a:prstGeom>
        </p:spPr>
        <p:txBody>
          <a:bodyPr wrap="square">
            <a:spAutoFit/>
          </a:bodyPr>
          <a:lstStyle/>
          <a:p>
            <a:pPr algn="ctr">
              <a:spcAft>
                <a:spcPts val="750"/>
              </a:spcAft>
            </a:pPr>
            <a:r>
              <a:rPr lang="en-US" sz="3600" dirty="0">
                <a:solidFill>
                  <a:srgbClr val="03A1A4"/>
                </a:solidFill>
                <a:latin typeface="Tw Cen MT" panose="020B0602020104020603" pitchFamily="34" charset="0"/>
              </a:rPr>
              <a:t>Architecture</a:t>
            </a:r>
          </a:p>
        </p:txBody>
      </p:sp>
      <p:pic>
        <p:nvPicPr>
          <p:cNvPr id="4" name="Picture 3">
            <a:extLst>
              <a:ext uri="{FF2B5EF4-FFF2-40B4-BE49-F238E27FC236}">
                <a16:creationId xmlns:a16="http://schemas.microsoft.com/office/drawing/2014/main" id="{B9276CBC-FFCE-4A87-8E49-94F29A0CA4C9}"/>
              </a:ext>
            </a:extLst>
          </p:cNvPr>
          <p:cNvPicPr>
            <a:picLocks noChangeAspect="1"/>
          </p:cNvPicPr>
          <p:nvPr/>
        </p:nvPicPr>
        <p:blipFill>
          <a:blip r:embed="rId2"/>
          <a:stretch>
            <a:fillRect/>
          </a:stretch>
        </p:blipFill>
        <p:spPr>
          <a:xfrm>
            <a:off x="914400" y="1097280"/>
            <a:ext cx="8821510" cy="4231006"/>
          </a:xfrm>
          <a:prstGeom prst="rect">
            <a:avLst/>
          </a:prstGeom>
        </p:spPr>
      </p:pic>
      <p:sp>
        <p:nvSpPr>
          <p:cNvPr id="5" name="Rectangle 4">
            <a:extLst>
              <a:ext uri="{FF2B5EF4-FFF2-40B4-BE49-F238E27FC236}">
                <a16:creationId xmlns:a16="http://schemas.microsoft.com/office/drawing/2014/main" id="{B2E12CC5-0994-4FE6-8025-90A4FCD5EFC6}"/>
              </a:ext>
            </a:extLst>
          </p:cNvPr>
          <p:cNvSpPr/>
          <p:nvPr/>
        </p:nvSpPr>
        <p:spPr>
          <a:xfrm>
            <a:off x="1021080" y="5760720"/>
            <a:ext cx="9982200" cy="369332"/>
          </a:xfrm>
          <a:prstGeom prst="rect">
            <a:avLst/>
          </a:prstGeom>
        </p:spPr>
        <p:txBody>
          <a:bodyPr wrap="square">
            <a:spAutoFit/>
          </a:bodyPr>
          <a:lstStyle/>
          <a:p>
            <a:pPr marL="285750" indent="-285750" fontAlgn="base">
              <a:buFont typeface="Arial" panose="020B0604020202020204" pitchFamily="34" charset="0"/>
              <a:buChar char="•"/>
            </a:pPr>
            <a:r>
              <a:rPr lang="en-US" b="1" dirty="0" err="1">
                <a:solidFill>
                  <a:srgbClr val="000000"/>
                </a:solidFill>
                <a:latin typeface="inherit"/>
              </a:rPr>
              <a:t>etcd</a:t>
            </a:r>
            <a:r>
              <a:rPr lang="en-US" dirty="0">
                <a:solidFill>
                  <a:srgbClr val="000000"/>
                </a:solidFill>
                <a:latin typeface="open sans"/>
              </a:rPr>
              <a:t> – It is a Key value pair data base. It stores configuration data of cluster and cluster state.</a:t>
            </a:r>
          </a:p>
        </p:txBody>
      </p:sp>
    </p:spTree>
    <p:extLst>
      <p:ext uri="{BB962C8B-B14F-4D97-AF65-F5344CB8AC3E}">
        <p14:creationId xmlns:p14="http://schemas.microsoft.com/office/powerpoint/2010/main" val="3593790640"/>
      </p:ext>
    </p:extLst>
  </p:cSld>
  <p:clrMapOvr>
    <a:masterClrMapping/>
  </p:clrMapOvr>
  <p:transition spd="slow">
    <p:push dir="u"/>
  </p:transition>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F3F2F3"/>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0E678A3-C3CE-49F6-AD1A-FCF45F2B764A}"/>
              </a:ext>
            </a:extLst>
          </p:cNvPr>
          <p:cNvSpPr/>
          <p:nvPr/>
        </p:nvSpPr>
        <p:spPr>
          <a:xfrm>
            <a:off x="464128" y="1460807"/>
            <a:ext cx="10489810" cy="646331"/>
          </a:xfrm>
          <a:prstGeom prst="rect">
            <a:avLst/>
          </a:prstGeom>
        </p:spPr>
        <p:txBody>
          <a:bodyPr wrap="square">
            <a:spAutoFit/>
          </a:bodyPr>
          <a:lstStyle/>
          <a:p>
            <a:pPr algn="ctr">
              <a:spcAft>
                <a:spcPts val="750"/>
              </a:spcAft>
            </a:pPr>
            <a:r>
              <a:rPr lang="en-US" sz="3600" dirty="0">
                <a:solidFill>
                  <a:schemeClr val="accent2"/>
                </a:solidFill>
                <a:latin typeface="Tw Cen MT" panose="020B0602020104020603" pitchFamily="34" charset="0"/>
              </a:rPr>
              <a:t>LAB</a:t>
            </a:r>
          </a:p>
        </p:txBody>
      </p:sp>
      <p:sp>
        <p:nvSpPr>
          <p:cNvPr id="3" name="Rectangle 2">
            <a:extLst>
              <a:ext uri="{FF2B5EF4-FFF2-40B4-BE49-F238E27FC236}">
                <a16:creationId xmlns:a16="http://schemas.microsoft.com/office/drawing/2014/main" id="{25666B86-3D0D-41F3-A52F-506FAB7A4342}"/>
              </a:ext>
            </a:extLst>
          </p:cNvPr>
          <p:cNvSpPr/>
          <p:nvPr/>
        </p:nvSpPr>
        <p:spPr>
          <a:xfrm>
            <a:off x="627901" y="3569859"/>
            <a:ext cx="11546006" cy="369332"/>
          </a:xfrm>
          <a:prstGeom prst="rect">
            <a:avLst/>
          </a:prstGeom>
        </p:spPr>
        <p:txBody>
          <a:bodyPr wrap="square">
            <a:spAutoFit/>
          </a:bodyPr>
          <a:lstStyle/>
          <a:p>
            <a:r>
              <a:rPr lang="fr-FR" dirty="0">
                <a:hlinkClick r:id="rId2"/>
              </a:rPr>
              <a:t>https://kodekloud.com/courses/certified-kubernetes-administrator-with-practice-tests-labs/lectures/12038838</a:t>
            </a:r>
            <a:endParaRPr lang="fr-FR" dirty="0"/>
          </a:p>
        </p:txBody>
      </p:sp>
    </p:spTree>
    <p:extLst>
      <p:ext uri="{BB962C8B-B14F-4D97-AF65-F5344CB8AC3E}">
        <p14:creationId xmlns:p14="http://schemas.microsoft.com/office/powerpoint/2010/main" val="229054951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F3F2F3"/>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20CFA27-33DA-4340-89BA-4DCE2035AE5F}"/>
              </a:ext>
            </a:extLst>
          </p:cNvPr>
          <p:cNvSpPr/>
          <p:nvPr/>
        </p:nvSpPr>
        <p:spPr>
          <a:xfrm>
            <a:off x="627901" y="218441"/>
            <a:ext cx="10489810" cy="646331"/>
          </a:xfrm>
          <a:prstGeom prst="rect">
            <a:avLst/>
          </a:prstGeom>
        </p:spPr>
        <p:txBody>
          <a:bodyPr wrap="square">
            <a:spAutoFit/>
          </a:bodyPr>
          <a:lstStyle/>
          <a:p>
            <a:pPr algn="ctr">
              <a:spcAft>
                <a:spcPts val="750"/>
              </a:spcAft>
            </a:pPr>
            <a:r>
              <a:rPr lang="en-US" sz="3600" dirty="0" err="1">
                <a:solidFill>
                  <a:srgbClr val="03A1A4"/>
                </a:solidFill>
                <a:latin typeface="Tw Cen MT" panose="020B0602020104020603" pitchFamily="34" charset="0"/>
              </a:rPr>
              <a:t>Kube</a:t>
            </a:r>
            <a:r>
              <a:rPr lang="en-US" sz="3600" dirty="0">
                <a:solidFill>
                  <a:srgbClr val="03A1A4"/>
                </a:solidFill>
                <a:latin typeface="Tw Cen MT" panose="020B0602020104020603" pitchFamily="34" charset="0"/>
              </a:rPr>
              <a:t>-Proxy</a:t>
            </a:r>
          </a:p>
        </p:txBody>
      </p:sp>
      <p:sp>
        <p:nvSpPr>
          <p:cNvPr id="4" name="Rectangle 1">
            <a:extLst>
              <a:ext uri="{FF2B5EF4-FFF2-40B4-BE49-F238E27FC236}">
                <a16:creationId xmlns:a16="http://schemas.microsoft.com/office/drawing/2014/main" id="{DECFA308-1032-4799-B683-D0192DAC6797}"/>
              </a:ext>
            </a:extLst>
          </p:cNvPr>
          <p:cNvSpPr>
            <a:spLocks noChangeArrowheads="1"/>
          </p:cNvSpPr>
          <p:nvPr/>
        </p:nvSpPr>
        <p:spPr bwMode="auto">
          <a:xfrm>
            <a:off x="1213880" y="1096909"/>
            <a:ext cx="9326207" cy="1077218"/>
          </a:xfrm>
          <a:prstGeom prst="rect">
            <a:avLst/>
          </a:prstGeom>
          <a:solidFill>
            <a:srgbClr val="E6E6E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err="1">
                <a:solidFill>
                  <a:srgbClr val="00B0F0"/>
                </a:solidFill>
                <a:latin typeface="Open Sans"/>
              </a:rPr>
              <a:t>Kube</a:t>
            </a:r>
            <a:r>
              <a:rPr lang="fr-FR" altLang="fr-FR" sz="1600" dirty="0">
                <a:solidFill>
                  <a:srgbClr val="00B0F0"/>
                </a:solidFill>
                <a:latin typeface="Open Sans"/>
              </a:rPr>
              <a:t>-proxy </a:t>
            </a:r>
            <a:r>
              <a:rPr lang="fr-FR" altLang="fr-FR" sz="1600" dirty="0">
                <a:solidFill>
                  <a:srgbClr val="3C5490"/>
                </a:solidFill>
                <a:latin typeface="Open Sans"/>
              </a:rPr>
              <a:t>est l’objet permettant de router le trafic adressé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solidFill>
                  <a:srgbClr val="3C5490"/>
                </a:solidFill>
                <a:latin typeface="Open Sans"/>
              </a:rPr>
              <a:t>aux </a:t>
            </a:r>
            <a:r>
              <a:rPr lang="fr-FR" altLang="fr-FR" sz="1600" dirty="0">
                <a:solidFill>
                  <a:srgbClr val="00B0F0"/>
                </a:solidFill>
                <a:latin typeface="Open Sans"/>
              </a:rPr>
              <a:t>services</a:t>
            </a:r>
            <a:r>
              <a:rPr lang="fr-FR" altLang="fr-FR" sz="1600" dirty="0">
                <a:solidFill>
                  <a:srgbClr val="3C5490"/>
                </a:solidFill>
                <a:latin typeface="Open Sans"/>
              </a:rPr>
              <a:t> vers les </a:t>
            </a:r>
            <a:r>
              <a:rPr lang="fr-FR" altLang="fr-FR" sz="1600" dirty="0" err="1">
                <a:solidFill>
                  <a:srgbClr val="3C5490"/>
                </a:solidFill>
                <a:latin typeface="Open Sans"/>
              </a:rPr>
              <a:t>pods</a:t>
            </a:r>
            <a:r>
              <a:rPr lang="fr-FR" altLang="fr-FR" sz="1600" dirty="0">
                <a:solidFill>
                  <a:srgbClr val="3C5490"/>
                </a:solidFill>
                <a:latin typeface="Open Sans"/>
              </a:rPr>
              <a:t> appropriés.</a:t>
            </a:r>
          </a:p>
          <a:p>
            <a:pPr lvl="0"/>
            <a:r>
              <a:rPr lang="fr-FR" altLang="fr-FR" sz="1600" dirty="0" err="1">
                <a:solidFill>
                  <a:srgbClr val="00B0F0"/>
                </a:solidFill>
                <a:latin typeface="Open Sans"/>
              </a:rPr>
              <a:t>Kube</a:t>
            </a:r>
            <a:r>
              <a:rPr lang="fr-FR" altLang="fr-FR" sz="1600" dirty="0">
                <a:solidFill>
                  <a:srgbClr val="00B0F0"/>
                </a:solidFill>
                <a:latin typeface="Open Sans"/>
              </a:rPr>
              <a:t>-proxy</a:t>
            </a:r>
            <a:r>
              <a:rPr lang="fr-FR" altLang="fr-FR" sz="1600" dirty="0">
                <a:solidFill>
                  <a:srgbClr val="3C5490"/>
                </a:solidFill>
                <a:latin typeface="Open Sans"/>
              </a:rPr>
              <a:t> peut fonctionner dans l'un des trois modes, chacun implémenté avec différentes technologies de plan de données: </a:t>
            </a:r>
            <a:r>
              <a:rPr lang="fr-FR" altLang="fr-FR" sz="1600" dirty="0" err="1">
                <a:solidFill>
                  <a:schemeClr val="accent2"/>
                </a:solidFill>
                <a:latin typeface="Open Sans"/>
              </a:rPr>
              <a:t>userspace</a:t>
            </a:r>
            <a:r>
              <a:rPr lang="fr-FR" altLang="fr-FR" sz="1600" dirty="0">
                <a:solidFill>
                  <a:srgbClr val="3C5490"/>
                </a:solidFill>
                <a:latin typeface="Open Sans"/>
              </a:rPr>
              <a:t>, </a:t>
            </a:r>
            <a:r>
              <a:rPr lang="fr-FR" altLang="fr-FR" sz="1600" dirty="0" err="1">
                <a:solidFill>
                  <a:schemeClr val="accent2"/>
                </a:solidFill>
                <a:latin typeface="Open Sans"/>
              </a:rPr>
              <a:t>iptables</a:t>
            </a:r>
            <a:r>
              <a:rPr lang="fr-FR" altLang="fr-FR" sz="1600" dirty="0">
                <a:solidFill>
                  <a:srgbClr val="3C5490"/>
                </a:solidFill>
                <a:latin typeface="Open Sans"/>
              </a:rPr>
              <a:t> ou </a:t>
            </a:r>
            <a:r>
              <a:rPr lang="fr-FR" altLang="fr-FR" sz="1600" dirty="0">
                <a:solidFill>
                  <a:schemeClr val="accent2"/>
                </a:solidFill>
                <a:latin typeface="Open Sans"/>
              </a:rPr>
              <a:t>IPVS</a:t>
            </a:r>
            <a:r>
              <a:rPr lang="fr-FR" altLang="fr-FR" sz="1600" dirty="0">
                <a:solidFill>
                  <a:srgbClr val="3C5490"/>
                </a:solidFill>
                <a:latin typeface="Open Sans"/>
              </a:rPr>
              <a:t>.</a:t>
            </a:r>
          </a:p>
        </p:txBody>
      </p:sp>
      <p:pic>
        <p:nvPicPr>
          <p:cNvPr id="5" name="Picture 4">
            <a:extLst>
              <a:ext uri="{FF2B5EF4-FFF2-40B4-BE49-F238E27FC236}">
                <a16:creationId xmlns:a16="http://schemas.microsoft.com/office/drawing/2014/main" id="{CB879B83-083F-4EBF-90ED-B831D2932ABC}"/>
              </a:ext>
            </a:extLst>
          </p:cNvPr>
          <p:cNvPicPr>
            <a:picLocks noChangeAspect="1"/>
          </p:cNvPicPr>
          <p:nvPr/>
        </p:nvPicPr>
        <p:blipFill rotWithShape="1">
          <a:blip r:embed="rId2"/>
          <a:srcRect t="11342"/>
          <a:stretch/>
        </p:blipFill>
        <p:spPr>
          <a:xfrm>
            <a:off x="1205525" y="2406265"/>
            <a:ext cx="9334562" cy="4233294"/>
          </a:xfrm>
          <a:prstGeom prst="rect">
            <a:avLst/>
          </a:prstGeom>
        </p:spPr>
      </p:pic>
    </p:spTree>
    <p:extLst>
      <p:ext uri="{BB962C8B-B14F-4D97-AF65-F5344CB8AC3E}">
        <p14:creationId xmlns:p14="http://schemas.microsoft.com/office/powerpoint/2010/main" val="215176714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20CFA27-33DA-4340-89BA-4DCE2035AE5F}"/>
              </a:ext>
            </a:extLst>
          </p:cNvPr>
          <p:cNvSpPr/>
          <p:nvPr/>
        </p:nvSpPr>
        <p:spPr>
          <a:xfrm>
            <a:off x="627901" y="232509"/>
            <a:ext cx="10489810" cy="646331"/>
          </a:xfrm>
          <a:prstGeom prst="rect">
            <a:avLst/>
          </a:prstGeom>
        </p:spPr>
        <p:txBody>
          <a:bodyPr wrap="square">
            <a:spAutoFit/>
          </a:bodyPr>
          <a:lstStyle/>
          <a:p>
            <a:pPr algn="ctr">
              <a:spcAft>
                <a:spcPts val="750"/>
              </a:spcAft>
            </a:pPr>
            <a:r>
              <a:rPr lang="en-US" sz="3600" dirty="0">
                <a:solidFill>
                  <a:srgbClr val="03A1A4"/>
                </a:solidFill>
                <a:latin typeface="Tw Cen MT" panose="020B0602020104020603" pitchFamily="34" charset="0"/>
              </a:rPr>
              <a:t>Networking</a:t>
            </a:r>
          </a:p>
        </p:txBody>
      </p:sp>
      <p:pic>
        <p:nvPicPr>
          <p:cNvPr id="5" name="Picture 4">
            <a:extLst>
              <a:ext uri="{FF2B5EF4-FFF2-40B4-BE49-F238E27FC236}">
                <a16:creationId xmlns:a16="http://schemas.microsoft.com/office/drawing/2014/main" id="{F9070CA0-160E-4C46-8599-ED81E608E93C}"/>
              </a:ext>
            </a:extLst>
          </p:cNvPr>
          <p:cNvPicPr>
            <a:picLocks noChangeAspect="1"/>
          </p:cNvPicPr>
          <p:nvPr/>
        </p:nvPicPr>
        <p:blipFill>
          <a:blip r:embed="rId2"/>
          <a:stretch>
            <a:fillRect/>
          </a:stretch>
        </p:blipFill>
        <p:spPr>
          <a:xfrm>
            <a:off x="3023266" y="3787041"/>
            <a:ext cx="5543550" cy="2838450"/>
          </a:xfrm>
          <a:prstGeom prst="rect">
            <a:avLst/>
          </a:prstGeom>
        </p:spPr>
      </p:pic>
      <p:pic>
        <p:nvPicPr>
          <p:cNvPr id="6" name="Picture 5">
            <a:extLst>
              <a:ext uri="{FF2B5EF4-FFF2-40B4-BE49-F238E27FC236}">
                <a16:creationId xmlns:a16="http://schemas.microsoft.com/office/drawing/2014/main" id="{B9E7B4E6-451A-49E9-BA44-7C115BFD4A76}"/>
              </a:ext>
            </a:extLst>
          </p:cNvPr>
          <p:cNvPicPr>
            <a:picLocks noChangeAspect="1"/>
          </p:cNvPicPr>
          <p:nvPr/>
        </p:nvPicPr>
        <p:blipFill>
          <a:blip r:embed="rId3"/>
          <a:stretch>
            <a:fillRect/>
          </a:stretch>
        </p:blipFill>
        <p:spPr>
          <a:xfrm>
            <a:off x="3129606" y="1034316"/>
            <a:ext cx="5486400" cy="2752725"/>
          </a:xfrm>
          <a:prstGeom prst="rect">
            <a:avLst/>
          </a:prstGeom>
        </p:spPr>
      </p:pic>
    </p:spTree>
    <p:extLst>
      <p:ext uri="{BB962C8B-B14F-4D97-AF65-F5344CB8AC3E}">
        <p14:creationId xmlns:p14="http://schemas.microsoft.com/office/powerpoint/2010/main" val="3870588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20CFA27-33DA-4340-89BA-4DCE2035AE5F}"/>
              </a:ext>
            </a:extLst>
          </p:cNvPr>
          <p:cNvSpPr/>
          <p:nvPr/>
        </p:nvSpPr>
        <p:spPr>
          <a:xfrm>
            <a:off x="627901" y="232509"/>
            <a:ext cx="10489810" cy="646331"/>
          </a:xfrm>
          <a:prstGeom prst="rect">
            <a:avLst/>
          </a:prstGeom>
        </p:spPr>
        <p:txBody>
          <a:bodyPr wrap="square">
            <a:spAutoFit/>
          </a:bodyPr>
          <a:lstStyle/>
          <a:p>
            <a:pPr algn="ctr">
              <a:spcAft>
                <a:spcPts val="750"/>
              </a:spcAft>
            </a:pPr>
            <a:r>
              <a:rPr lang="en-US" sz="3600" dirty="0">
                <a:solidFill>
                  <a:srgbClr val="03A1A4"/>
                </a:solidFill>
                <a:latin typeface="Tw Cen MT" panose="020B0602020104020603" pitchFamily="34" charset="0"/>
              </a:rPr>
              <a:t>Services</a:t>
            </a:r>
          </a:p>
        </p:txBody>
      </p:sp>
      <p:sp>
        <p:nvSpPr>
          <p:cNvPr id="5" name="Rectangle 4">
            <a:extLst>
              <a:ext uri="{FF2B5EF4-FFF2-40B4-BE49-F238E27FC236}">
                <a16:creationId xmlns:a16="http://schemas.microsoft.com/office/drawing/2014/main" id="{5F6E9F4B-2D45-4804-B105-6EA0F89BC2A7}"/>
              </a:ext>
            </a:extLst>
          </p:cNvPr>
          <p:cNvSpPr/>
          <p:nvPr/>
        </p:nvSpPr>
        <p:spPr>
          <a:xfrm>
            <a:off x="879846" y="5938937"/>
            <a:ext cx="10639827" cy="646331"/>
          </a:xfrm>
          <a:prstGeom prst="rect">
            <a:avLst/>
          </a:prstGeom>
        </p:spPr>
        <p:txBody>
          <a:bodyPr wrap="square">
            <a:spAutoFit/>
          </a:bodyPr>
          <a:lstStyle/>
          <a:p>
            <a:pPr marL="285750" indent="-285750">
              <a:buFont typeface="Arial" panose="020B0604020202020204" pitchFamily="34" charset="0"/>
              <a:buChar char="•"/>
            </a:pPr>
            <a:r>
              <a:rPr lang="fr-FR" sz="1200" dirty="0">
                <a:solidFill>
                  <a:srgbClr val="222222"/>
                </a:solidFill>
                <a:latin typeface="Arial" panose="020B0604020202020204" pitchFamily="34" charset="0"/>
              </a:rPr>
              <a:t>Un </a:t>
            </a:r>
            <a:r>
              <a:rPr lang="fr-FR" sz="1200" b="1" dirty="0">
                <a:solidFill>
                  <a:srgbClr val="222222"/>
                </a:solidFill>
                <a:latin typeface="Arial" panose="020B0604020202020204" pitchFamily="34" charset="0"/>
              </a:rPr>
              <a:t>Service</a:t>
            </a:r>
            <a:r>
              <a:rPr lang="fr-FR" sz="1200" dirty="0">
                <a:solidFill>
                  <a:srgbClr val="222222"/>
                </a:solidFill>
                <a:latin typeface="Arial" panose="020B0604020202020204" pitchFamily="34" charset="0"/>
              </a:rPr>
              <a:t> est un objet </a:t>
            </a:r>
            <a:r>
              <a:rPr lang="fr-FR" sz="1200" dirty="0" err="1">
                <a:solidFill>
                  <a:srgbClr val="222222"/>
                </a:solidFill>
                <a:latin typeface="Arial" panose="020B0604020202020204" pitchFamily="34" charset="0"/>
              </a:rPr>
              <a:t>kubernetes</a:t>
            </a:r>
            <a:r>
              <a:rPr lang="fr-FR" sz="1200" dirty="0">
                <a:solidFill>
                  <a:srgbClr val="222222"/>
                </a:solidFill>
                <a:latin typeface="Arial" panose="020B0604020202020204" pitchFamily="34" charset="0"/>
              </a:rPr>
              <a:t> présentant un </a:t>
            </a:r>
            <a:r>
              <a:rPr lang="fr-FR" sz="1200" b="1" dirty="0">
                <a:solidFill>
                  <a:srgbClr val="222222"/>
                </a:solidFill>
                <a:latin typeface="Arial" panose="020B0604020202020204" pitchFamily="34" charset="0"/>
              </a:rPr>
              <a:t>SPOC</a:t>
            </a:r>
            <a:r>
              <a:rPr lang="fr-FR" sz="1200" dirty="0">
                <a:solidFill>
                  <a:srgbClr val="222222"/>
                </a:solidFill>
                <a:latin typeface="Arial" panose="020B0604020202020204" pitchFamily="34" charset="0"/>
              </a:rPr>
              <a:t> (single point of contact) permettant de regrouper l’accès aux </a:t>
            </a:r>
            <a:r>
              <a:rPr lang="fr-FR" sz="1200" dirty="0" err="1">
                <a:solidFill>
                  <a:srgbClr val="222222"/>
                </a:solidFill>
                <a:latin typeface="Arial" panose="020B0604020202020204" pitchFamily="34" charset="0"/>
              </a:rPr>
              <a:t>pods</a:t>
            </a:r>
            <a:r>
              <a:rPr lang="fr-FR" sz="1200" dirty="0">
                <a:solidFill>
                  <a:srgbClr val="222222"/>
                </a:solidFill>
                <a:latin typeface="Arial" panose="020B0604020202020204" pitchFamily="34" charset="0"/>
              </a:rPr>
              <a:t>.</a:t>
            </a:r>
          </a:p>
          <a:p>
            <a:pPr marL="285750" indent="-285750">
              <a:buFont typeface="Arial" panose="020B0604020202020204" pitchFamily="34" charset="0"/>
              <a:buChar char="•"/>
            </a:pPr>
            <a:endParaRPr lang="fr-FR" sz="1200" dirty="0">
              <a:solidFill>
                <a:srgbClr val="222222"/>
              </a:solidFill>
              <a:latin typeface="Arial" panose="020B0604020202020204" pitchFamily="34" charset="0"/>
            </a:endParaRPr>
          </a:p>
          <a:p>
            <a:pPr marL="285750" indent="-285750">
              <a:buFont typeface="Arial" panose="020B0604020202020204" pitchFamily="34" charset="0"/>
              <a:buChar char="•"/>
            </a:pPr>
            <a:r>
              <a:rPr lang="fr-FR" sz="1200" dirty="0">
                <a:solidFill>
                  <a:srgbClr val="222222"/>
                </a:solidFill>
                <a:latin typeface="Arial" panose="020B0604020202020204" pitchFamily="34" charset="0"/>
              </a:rPr>
              <a:t>Il équilibre la charge du trafic en utilisant le </a:t>
            </a:r>
            <a:r>
              <a:rPr lang="fr-FR" sz="1200" dirty="0">
                <a:solidFill>
                  <a:srgbClr val="0B0080"/>
                </a:solidFill>
                <a:latin typeface="Arial" panose="020B0604020202020204" pitchFamily="34" charset="0"/>
                <a:hlinkClick r:id="rId2" tooltip="Round-robin (informatique)"/>
              </a:rPr>
              <a:t>round-robin</a:t>
            </a:r>
            <a:r>
              <a:rPr lang="fr-FR" sz="1200" dirty="0">
                <a:solidFill>
                  <a:srgbClr val="222222"/>
                </a:solidFill>
                <a:latin typeface="Arial" panose="020B0604020202020204" pitchFamily="34" charset="0"/>
              </a:rPr>
              <a:t> des connexions réseaux sur l'ensemble des </a:t>
            </a:r>
            <a:r>
              <a:rPr lang="fr-FR" sz="1200" dirty="0" err="1">
                <a:solidFill>
                  <a:srgbClr val="222222"/>
                </a:solidFill>
                <a:latin typeface="Arial" panose="020B0604020202020204" pitchFamily="34" charset="0"/>
              </a:rPr>
              <a:t>pods</a:t>
            </a:r>
            <a:r>
              <a:rPr lang="fr-FR" sz="1200" dirty="0">
                <a:solidFill>
                  <a:srgbClr val="222222"/>
                </a:solidFill>
                <a:latin typeface="Arial" panose="020B0604020202020204" pitchFamily="34" charset="0"/>
              </a:rPr>
              <a:t> correspondants au sélecteur de label.</a:t>
            </a:r>
            <a:endParaRPr lang="fr-FR" sz="1200" dirty="0"/>
          </a:p>
        </p:txBody>
      </p:sp>
      <p:pic>
        <p:nvPicPr>
          <p:cNvPr id="6148" name="Picture 4" descr="Deploying Services in Kubernetes – Linux Academy">
            <a:extLst>
              <a:ext uri="{FF2B5EF4-FFF2-40B4-BE49-F238E27FC236}">
                <a16:creationId xmlns:a16="http://schemas.microsoft.com/office/drawing/2014/main" id="{6DBC30C7-CBC0-4332-9751-582BAB44566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9223"/>
          <a:stretch/>
        </p:blipFill>
        <p:spPr bwMode="auto">
          <a:xfrm>
            <a:off x="2398226" y="878840"/>
            <a:ext cx="6949159" cy="47369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401835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20CFA27-33DA-4340-89BA-4DCE2035AE5F}"/>
              </a:ext>
            </a:extLst>
          </p:cNvPr>
          <p:cNvSpPr/>
          <p:nvPr/>
        </p:nvSpPr>
        <p:spPr>
          <a:xfrm>
            <a:off x="627900" y="243013"/>
            <a:ext cx="10489810" cy="646331"/>
          </a:xfrm>
          <a:prstGeom prst="rect">
            <a:avLst/>
          </a:prstGeom>
        </p:spPr>
        <p:txBody>
          <a:bodyPr wrap="square">
            <a:spAutoFit/>
          </a:bodyPr>
          <a:lstStyle/>
          <a:p>
            <a:pPr algn="ctr">
              <a:spcAft>
                <a:spcPts val="750"/>
              </a:spcAft>
            </a:pPr>
            <a:r>
              <a:rPr lang="en-US" sz="3600" dirty="0">
                <a:solidFill>
                  <a:srgbClr val="03A1A4"/>
                </a:solidFill>
                <a:latin typeface="Tw Cen MT" panose="020B0602020104020603" pitchFamily="34" charset="0"/>
              </a:rPr>
              <a:t>Types de Services</a:t>
            </a:r>
          </a:p>
        </p:txBody>
      </p:sp>
      <p:pic>
        <p:nvPicPr>
          <p:cNvPr id="2" name="Picture 1">
            <a:extLst>
              <a:ext uri="{FF2B5EF4-FFF2-40B4-BE49-F238E27FC236}">
                <a16:creationId xmlns:a16="http://schemas.microsoft.com/office/drawing/2014/main" id="{64D4C685-F17E-46C9-9C63-5D13A72C0AFD}"/>
              </a:ext>
            </a:extLst>
          </p:cNvPr>
          <p:cNvPicPr>
            <a:picLocks noChangeAspect="1"/>
          </p:cNvPicPr>
          <p:nvPr/>
        </p:nvPicPr>
        <p:blipFill>
          <a:blip r:embed="rId2"/>
          <a:stretch>
            <a:fillRect/>
          </a:stretch>
        </p:blipFill>
        <p:spPr>
          <a:xfrm>
            <a:off x="1124593" y="1002684"/>
            <a:ext cx="9496425" cy="2914650"/>
          </a:xfrm>
          <a:prstGeom prst="rect">
            <a:avLst/>
          </a:prstGeom>
        </p:spPr>
      </p:pic>
      <p:sp>
        <p:nvSpPr>
          <p:cNvPr id="8" name="Rectangle 2">
            <a:extLst>
              <a:ext uri="{FF2B5EF4-FFF2-40B4-BE49-F238E27FC236}">
                <a16:creationId xmlns:a16="http://schemas.microsoft.com/office/drawing/2014/main" id="{0A2B0923-FFD9-4D03-A355-80F30DE210B9}"/>
              </a:ext>
            </a:extLst>
          </p:cNvPr>
          <p:cNvSpPr>
            <a:spLocks noChangeArrowheads="1"/>
          </p:cNvSpPr>
          <p:nvPr/>
        </p:nvSpPr>
        <p:spPr bwMode="auto">
          <a:xfrm>
            <a:off x="304800" y="4353839"/>
            <a:ext cx="11887200" cy="16927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fr-FR" altLang="fr-FR" sz="1400" u="sng" dirty="0" err="1">
                <a:solidFill>
                  <a:srgbClr val="3371E3"/>
                </a:solidFill>
                <a:latin typeface="Roboto Mono"/>
              </a:rPr>
              <a:t>ClusterIP</a:t>
            </a:r>
            <a:r>
              <a:rPr lang="fr-FR" altLang="fr-FR" sz="1400" u="sng" dirty="0">
                <a:solidFill>
                  <a:srgbClr val="3371E3"/>
                </a:solidFill>
                <a:latin typeface="Roboto Mono"/>
              </a:rPr>
              <a:t>:</a:t>
            </a:r>
            <a:r>
              <a:rPr lang="fr-FR" altLang="fr-FR" sz="1400" dirty="0">
                <a:solidFill>
                  <a:srgbClr val="3371E3"/>
                </a:solidFill>
                <a:latin typeface="Roboto Mono"/>
              </a:rPr>
              <a:t>  </a:t>
            </a:r>
            <a:r>
              <a:rPr kumimoji="0" lang="fr-FR" altLang="fr-FR" sz="1400" b="0" i="0" u="none" strike="noStrike" cap="none" normalizeH="0" baseline="0" dirty="0">
                <a:ln>
                  <a:noFill/>
                </a:ln>
                <a:solidFill>
                  <a:srgbClr val="000000"/>
                </a:solidFill>
                <a:effectLst/>
                <a:latin typeface="Roboto"/>
              </a:rPr>
              <a:t>Expose le service sur une IP interne au cluster. accessible à partir du cluster. Il s’agit du </a:t>
            </a:r>
            <a:r>
              <a:rPr kumimoji="0" lang="fr-FR" altLang="fr-FR" sz="1050" b="0" i="0" u="none" strike="noStrike" cap="none" normalizeH="0" baseline="0" dirty="0" err="1">
                <a:ln>
                  <a:noFill/>
                </a:ln>
                <a:solidFill>
                  <a:srgbClr val="303030"/>
                </a:solidFill>
                <a:effectLst/>
                <a:latin typeface="Roboto Mono"/>
              </a:rPr>
              <a:t>ServiceType</a:t>
            </a:r>
            <a:r>
              <a:rPr kumimoji="0" lang="fr-FR" altLang="fr-FR" sz="1400" b="0" i="0" u="none" strike="noStrike" cap="none" normalizeH="0" baseline="0" dirty="0">
                <a:ln>
                  <a:noFill/>
                </a:ln>
                <a:solidFill>
                  <a:srgbClr val="000000"/>
                </a:solidFill>
                <a:effectLst/>
                <a:latin typeface="Roboto"/>
              </a:rPr>
              <a:t> par défaut.</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fr-FR" altLang="fr-FR" sz="1400" b="0" i="0" u="none" strike="noStrike" cap="none" normalizeH="0" baseline="0" dirty="0">
              <a:ln>
                <a:noFill/>
              </a:ln>
              <a:solidFill>
                <a:srgbClr val="000000"/>
              </a:solidFill>
              <a:effectLst/>
              <a:latin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fr-FR" altLang="fr-FR" sz="1400" u="sng" dirty="0" err="1">
                <a:solidFill>
                  <a:srgbClr val="3371E3"/>
                </a:solidFill>
                <a:latin typeface="Roboto Mono"/>
              </a:rPr>
              <a:t>NodePort</a:t>
            </a:r>
            <a:r>
              <a:rPr lang="fr-FR" altLang="fr-FR" sz="1400" u="sng" dirty="0">
                <a:solidFill>
                  <a:srgbClr val="3371E3"/>
                </a:solidFill>
                <a:latin typeface="Roboto Mono"/>
              </a:rPr>
              <a:t>:</a:t>
            </a:r>
            <a:r>
              <a:rPr lang="fr-FR" altLang="fr-FR" sz="1400" dirty="0">
                <a:solidFill>
                  <a:srgbClr val="3371E3"/>
                </a:solidFill>
                <a:latin typeface="Roboto Mono"/>
              </a:rPr>
              <a:t> </a:t>
            </a:r>
            <a:r>
              <a:rPr kumimoji="0" lang="fr-FR" altLang="fr-FR" sz="1400" b="0" i="0" u="none" strike="noStrike" cap="none" normalizeH="0" baseline="0" dirty="0">
                <a:ln>
                  <a:noFill/>
                </a:ln>
                <a:solidFill>
                  <a:srgbClr val="000000"/>
                </a:solidFill>
                <a:effectLst/>
                <a:latin typeface="Roboto"/>
              </a:rPr>
              <a:t>Expose le service sur l’IP de chaque nœud sur un port statique (le </a:t>
            </a:r>
            <a:r>
              <a:rPr kumimoji="0" lang="fr-FR" altLang="fr-FR" sz="1050" b="0" i="0" u="none" strike="noStrike" cap="none" normalizeH="0" baseline="0" dirty="0" err="1">
                <a:ln>
                  <a:noFill/>
                </a:ln>
                <a:solidFill>
                  <a:srgbClr val="303030"/>
                </a:solidFill>
                <a:effectLst/>
                <a:latin typeface="Roboto Mono"/>
              </a:rPr>
              <a:t>NodePort</a:t>
            </a:r>
            <a:r>
              <a:rPr kumimoji="0" lang="fr-FR" altLang="fr-FR" sz="1400" b="0" i="0" u="none" strike="noStrike" cap="none" normalizeH="0" baseline="0" dirty="0">
                <a:ln>
                  <a:noFill/>
                </a:ln>
                <a:solidFill>
                  <a:srgbClr val="000000"/>
                </a:solidFill>
                <a:effectLst/>
                <a:latin typeface="Roboto"/>
              </a:rPr>
              <a:t>).</a:t>
            </a:r>
          </a:p>
          <a:p>
            <a:pPr marR="0" lvl="0" algn="l" defTabSz="914400" rtl="0" eaLnBrk="0" fontAlgn="base" latinLnBrk="0" hangingPunct="0">
              <a:lnSpc>
                <a:spcPct val="100000"/>
              </a:lnSpc>
              <a:spcBef>
                <a:spcPct val="0"/>
              </a:spcBef>
              <a:spcAft>
                <a:spcPct val="0"/>
              </a:spcAft>
              <a:buClrTx/>
              <a:buSzTx/>
              <a:tabLst/>
            </a:pPr>
            <a:endParaRPr kumimoji="0" lang="fr-FR" altLang="fr-FR" sz="1400" b="0" i="0" u="none" strike="noStrike" cap="none" normalizeH="0" baseline="0" dirty="0">
              <a:ln>
                <a:noFill/>
              </a:ln>
              <a:solidFill>
                <a:srgbClr val="000000"/>
              </a:solidFill>
              <a:effectLst/>
              <a:latin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fr-FR" altLang="fr-FR" sz="1400" u="sng" dirty="0">
                <a:solidFill>
                  <a:srgbClr val="3371E3"/>
                </a:solidFill>
                <a:latin typeface="Roboto Mono"/>
              </a:rPr>
              <a:t>LoadBalancer</a:t>
            </a:r>
            <a:r>
              <a:rPr lang="fr-FR" altLang="fr-FR" sz="1400" dirty="0">
                <a:solidFill>
                  <a:srgbClr val="3371E3"/>
                </a:solidFill>
                <a:latin typeface="Roboto Mono"/>
              </a:rPr>
              <a:t>: </a:t>
            </a:r>
            <a:r>
              <a:rPr kumimoji="0" lang="fr-FR" altLang="fr-FR" sz="1400" b="0" i="0" strike="noStrike" cap="none" normalizeH="0" baseline="0" dirty="0">
                <a:ln>
                  <a:noFill/>
                </a:ln>
                <a:solidFill>
                  <a:srgbClr val="000000"/>
                </a:solidFill>
                <a:effectLst/>
                <a:latin typeface="Roboto"/>
              </a:rPr>
              <a:t>E</a:t>
            </a:r>
            <a:r>
              <a:rPr kumimoji="0" lang="fr-FR" altLang="fr-FR" sz="1400" b="0" i="0" u="none" strike="noStrike" cap="none" normalizeH="0" baseline="0" dirty="0">
                <a:ln>
                  <a:noFill/>
                </a:ln>
                <a:solidFill>
                  <a:srgbClr val="000000"/>
                </a:solidFill>
                <a:effectLst/>
                <a:latin typeface="Roboto"/>
              </a:rPr>
              <a:t>xpose le service en externe à l’aide de l’équilibreur de charge d’un fournisseur de cloud</a:t>
            </a:r>
            <a:endParaRPr kumimoji="0" lang="fr-FR" altLang="fr-FR" sz="1050" b="0" i="0" u="none" strike="noStrike" cap="none" normalizeH="0" baseline="0" dirty="0">
              <a:ln>
                <a:noFill/>
              </a:ln>
              <a:solidFill>
                <a:srgbClr val="000000"/>
              </a:solidFill>
              <a:effectLst/>
              <a:latin typeface="Roboto"/>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85497855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20CFA27-33DA-4340-89BA-4DCE2035AE5F}"/>
              </a:ext>
            </a:extLst>
          </p:cNvPr>
          <p:cNvSpPr/>
          <p:nvPr/>
        </p:nvSpPr>
        <p:spPr>
          <a:xfrm>
            <a:off x="627901" y="232509"/>
            <a:ext cx="10489810" cy="646331"/>
          </a:xfrm>
          <a:prstGeom prst="rect">
            <a:avLst/>
          </a:prstGeom>
        </p:spPr>
        <p:txBody>
          <a:bodyPr wrap="square">
            <a:spAutoFit/>
          </a:bodyPr>
          <a:lstStyle/>
          <a:p>
            <a:pPr algn="ctr">
              <a:spcAft>
                <a:spcPts val="750"/>
              </a:spcAft>
            </a:pPr>
            <a:r>
              <a:rPr lang="en-US" sz="3600" dirty="0" err="1">
                <a:solidFill>
                  <a:srgbClr val="03A1A4"/>
                </a:solidFill>
                <a:latin typeface="Tw Cen MT" panose="020B0602020104020603" pitchFamily="34" charset="0"/>
              </a:rPr>
              <a:t>NodePort</a:t>
            </a:r>
            <a:r>
              <a:rPr lang="en-US" sz="3600" dirty="0">
                <a:solidFill>
                  <a:srgbClr val="03A1A4"/>
                </a:solidFill>
                <a:latin typeface="Tw Cen MT" panose="020B0602020104020603" pitchFamily="34" charset="0"/>
              </a:rPr>
              <a:t> Service</a:t>
            </a:r>
          </a:p>
        </p:txBody>
      </p:sp>
      <p:pic>
        <p:nvPicPr>
          <p:cNvPr id="5" name="Picture 4">
            <a:extLst>
              <a:ext uri="{FF2B5EF4-FFF2-40B4-BE49-F238E27FC236}">
                <a16:creationId xmlns:a16="http://schemas.microsoft.com/office/drawing/2014/main" id="{1B296435-CDAF-48FF-9663-8B94AA6EE703}"/>
              </a:ext>
            </a:extLst>
          </p:cNvPr>
          <p:cNvPicPr>
            <a:picLocks noChangeAspect="1"/>
          </p:cNvPicPr>
          <p:nvPr/>
        </p:nvPicPr>
        <p:blipFill>
          <a:blip r:embed="rId2"/>
          <a:stretch>
            <a:fillRect/>
          </a:stretch>
        </p:blipFill>
        <p:spPr>
          <a:xfrm>
            <a:off x="1131733" y="1402521"/>
            <a:ext cx="6403320" cy="3834955"/>
          </a:xfrm>
          <a:prstGeom prst="rect">
            <a:avLst/>
          </a:prstGeom>
        </p:spPr>
      </p:pic>
      <p:pic>
        <p:nvPicPr>
          <p:cNvPr id="6" name="Picture 5">
            <a:extLst>
              <a:ext uri="{FF2B5EF4-FFF2-40B4-BE49-F238E27FC236}">
                <a16:creationId xmlns:a16="http://schemas.microsoft.com/office/drawing/2014/main" id="{AF38C217-3E63-4496-8101-E6020C119935}"/>
              </a:ext>
            </a:extLst>
          </p:cNvPr>
          <p:cNvPicPr>
            <a:picLocks noChangeAspect="1"/>
          </p:cNvPicPr>
          <p:nvPr/>
        </p:nvPicPr>
        <p:blipFill>
          <a:blip r:embed="rId3"/>
          <a:stretch>
            <a:fillRect/>
          </a:stretch>
        </p:blipFill>
        <p:spPr>
          <a:xfrm>
            <a:off x="7535053" y="914466"/>
            <a:ext cx="3105369" cy="2989029"/>
          </a:xfrm>
          <a:prstGeom prst="rect">
            <a:avLst/>
          </a:prstGeom>
        </p:spPr>
      </p:pic>
      <p:pic>
        <p:nvPicPr>
          <p:cNvPr id="7" name="Picture 6">
            <a:extLst>
              <a:ext uri="{FF2B5EF4-FFF2-40B4-BE49-F238E27FC236}">
                <a16:creationId xmlns:a16="http://schemas.microsoft.com/office/drawing/2014/main" id="{BB8987D7-6914-4800-A738-1AFEFDC0E11C}"/>
              </a:ext>
            </a:extLst>
          </p:cNvPr>
          <p:cNvPicPr>
            <a:picLocks noChangeAspect="1"/>
          </p:cNvPicPr>
          <p:nvPr/>
        </p:nvPicPr>
        <p:blipFill>
          <a:blip r:embed="rId4"/>
          <a:stretch>
            <a:fillRect/>
          </a:stretch>
        </p:blipFill>
        <p:spPr>
          <a:xfrm>
            <a:off x="7521405" y="3903495"/>
            <a:ext cx="3899959" cy="2667963"/>
          </a:xfrm>
          <a:prstGeom prst="rect">
            <a:avLst/>
          </a:prstGeom>
        </p:spPr>
      </p:pic>
    </p:spTree>
    <p:extLst>
      <p:ext uri="{BB962C8B-B14F-4D97-AF65-F5344CB8AC3E}">
        <p14:creationId xmlns:p14="http://schemas.microsoft.com/office/powerpoint/2010/main" val="2947220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20CFA27-33DA-4340-89BA-4DCE2035AE5F}"/>
              </a:ext>
            </a:extLst>
          </p:cNvPr>
          <p:cNvSpPr/>
          <p:nvPr/>
        </p:nvSpPr>
        <p:spPr>
          <a:xfrm>
            <a:off x="627901" y="232509"/>
            <a:ext cx="10489810" cy="646331"/>
          </a:xfrm>
          <a:prstGeom prst="rect">
            <a:avLst/>
          </a:prstGeom>
        </p:spPr>
        <p:txBody>
          <a:bodyPr wrap="square">
            <a:spAutoFit/>
          </a:bodyPr>
          <a:lstStyle/>
          <a:p>
            <a:pPr algn="ctr">
              <a:spcAft>
                <a:spcPts val="750"/>
              </a:spcAft>
            </a:pPr>
            <a:r>
              <a:rPr lang="en-US" sz="3600" dirty="0" err="1">
                <a:solidFill>
                  <a:srgbClr val="03A1A4"/>
                </a:solidFill>
                <a:latin typeface="Tw Cen MT" panose="020B0602020104020603" pitchFamily="34" charset="0"/>
              </a:rPr>
              <a:t>NodePort</a:t>
            </a:r>
            <a:r>
              <a:rPr lang="en-US" sz="3600" dirty="0">
                <a:solidFill>
                  <a:srgbClr val="03A1A4"/>
                </a:solidFill>
                <a:latin typeface="Tw Cen MT" panose="020B0602020104020603" pitchFamily="34" charset="0"/>
              </a:rPr>
              <a:t> Service</a:t>
            </a:r>
          </a:p>
        </p:txBody>
      </p:sp>
      <p:pic>
        <p:nvPicPr>
          <p:cNvPr id="2" name="Picture 1">
            <a:extLst>
              <a:ext uri="{FF2B5EF4-FFF2-40B4-BE49-F238E27FC236}">
                <a16:creationId xmlns:a16="http://schemas.microsoft.com/office/drawing/2014/main" id="{78DDF3F9-62FA-4F71-AC9D-D73A6A3B8481}"/>
              </a:ext>
            </a:extLst>
          </p:cNvPr>
          <p:cNvPicPr>
            <a:picLocks noChangeAspect="1"/>
          </p:cNvPicPr>
          <p:nvPr/>
        </p:nvPicPr>
        <p:blipFill>
          <a:blip r:embed="rId2"/>
          <a:stretch>
            <a:fillRect/>
          </a:stretch>
        </p:blipFill>
        <p:spPr>
          <a:xfrm>
            <a:off x="1583141" y="1384750"/>
            <a:ext cx="8553876" cy="5129386"/>
          </a:xfrm>
          <a:prstGeom prst="rect">
            <a:avLst/>
          </a:prstGeom>
        </p:spPr>
      </p:pic>
    </p:spTree>
    <p:extLst>
      <p:ext uri="{BB962C8B-B14F-4D97-AF65-F5344CB8AC3E}">
        <p14:creationId xmlns:p14="http://schemas.microsoft.com/office/powerpoint/2010/main" val="17424891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20CFA27-33DA-4340-89BA-4DCE2035AE5F}"/>
              </a:ext>
            </a:extLst>
          </p:cNvPr>
          <p:cNvSpPr/>
          <p:nvPr/>
        </p:nvSpPr>
        <p:spPr>
          <a:xfrm>
            <a:off x="627901" y="232509"/>
            <a:ext cx="10489810" cy="646331"/>
          </a:xfrm>
          <a:prstGeom prst="rect">
            <a:avLst/>
          </a:prstGeom>
        </p:spPr>
        <p:txBody>
          <a:bodyPr wrap="square">
            <a:spAutoFit/>
          </a:bodyPr>
          <a:lstStyle/>
          <a:p>
            <a:pPr algn="ctr">
              <a:spcAft>
                <a:spcPts val="750"/>
              </a:spcAft>
            </a:pPr>
            <a:r>
              <a:rPr lang="en-US" sz="3600" dirty="0">
                <a:solidFill>
                  <a:srgbClr val="03A1A4"/>
                </a:solidFill>
                <a:latin typeface="Tw Cen MT" panose="020B0602020104020603" pitchFamily="34" charset="0"/>
              </a:rPr>
              <a:t>Cluster-</a:t>
            </a:r>
            <a:r>
              <a:rPr lang="en-US" sz="3600" dirty="0" err="1">
                <a:solidFill>
                  <a:srgbClr val="03A1A4"/>
                </a:solidFill>
                <a:latin typeface="Tw Cen MT" panose="020B0602020104020603" pitchFamily="34" charset="0"/>
              </a:rPr>
              <a:t>ip</a:t>
            </a:r>
            <a:r>
              <a:rPr lang="en-US" sz="3600" dirty="0">
                <a:solidFill>
                  <a:srgbClr val="03A1A4"/>
                </a:solidFill>
                <a:latin typeface="Tw Cen MT" panose="020B0602020104020603" pitchFamily="34" charset="0"/>
              </a:rPr>
              <a:t> Service</a:t>
            </a:r>
          </a:p>
        </p:txBody>
      </p:sp>
      <p:pic>
        <p:nvPicPr>
          <p:cNvPr id="15364" name="Picture 4" descr="Kubernetes-ClusterIP-Service - Docker Blog">
            <a:extLst>
              <a:ext uri="{FF2B5EF4-FFF2-40B4-BE49-F238E27FC236}">
                <a16:creationId xmlns:a16="http://schemas.microsoft.com/office/drawing/2014/main" id="{7BD8F1F6-2BD5-4970-B1EE-2C42B274398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51415" y="992101"/>
            <a:ext cx="8889170" cy="54665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789892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20CFA27-33DA-4340-89BA-4DCE2035AE5F}"/>
              </a:ext>
            </a:extLst>
          </p:cNvPr>
          <p:cNvSpPr/>
          <p:nvPr/>
        </p:nvSpPr>
        <p:spPr>
          <a:xfrm>
            <a:off x="627901" y="232509"/>
            <a:ext cx="10489810" cy="646331"/>
          </a:xfrm>
          <a:prstGeom prst="rect">
            <a:avLst/>
          </a:prstGeom>
        </p:spPr>
        <p:txBody>
          <a:bodyPr wrap="square">
            <a:spAutoFit/>
          </a:bodyPr>
          <a:lstStyle/>
          <a:p>
            <a:pPr algn="ctr">
              <a:spcAft>
                <a:spcPts val="750"/>
              </a:spcAft>
            </a:pPr>
            <a:r>
              <a:rPr lang="en-US" sz="3600" dirty="0">
                <a:solidFill>
                  <a:srgbClr val="03A1A4"/>
                </a:solidFill>
                <a:latin typeface="Tw Cen MT" panose="020B0602020104020603" pitchFamily="34" charset="0"/>
              </a:rPr>
              <a:t>Cluster-</a:t>
            </a:r>
            <a:r>
              <a:rPr lang="en-US" sz="3600" dirty="0" err="1">
                <a:solidFill>
                  <a:srgbClr val="03A1A4"/>
                </a:solidFill>
                <a:latin typeface="Tw Cen MT" panose="020B0602020104020603" pitchFamily="34" charset="0"/>
              </a:rPr>
              <a:t>ip</a:t>
            </a:r>
            <a:r>
              <a:rPr lang="en-US" sz="3600" dirty="0">
                <a:solidFill>
                  <a:srgbClr val="03A1A4"/>
                </a:solidFill>
                <a:latin typeface="Tw Cen MT" panose="020B0602020104020603" pitchFamily="34" charset="0"/>
              </a:rPr>
              <a:t> Service</a:t>
            </a:r>
          </a:p>
        </p:txBody>
      </p:sp>
      <p:pic>
        <p:nvPicPr>
          <p:cNvPr id="4" name="Picture 3">
            <a:extLst>
              <a:ext uri="{FF2B5EF4-FFF2-40B4-BE49-F238E27FC236}">
                <a16:creationId xmlns:a16="http://schemas.microsoft.com/office/drawing/2014/main" id="{8E796EA1-000D-406C-BDA1-67930126BEBB}"/>
              </a:ext>
            </a:extLst>
          </p:cNvPr>
          <p:cNvPicPr>
            <a:picLocks noChangeAspect="1"/>
          </p:cNvPicPr>
          <p:nvPr/>
        </p:nvPicPr>
        <p:blipFill>
          <a:blip r:embed="rId2"/>
          <a:stretch>
            <a:fillRect/>
          </a:stretch>
        </p:blipFill>
        <p:spPr>
          <a:xfrm>
            <a:off x="1191339" y="1559328"/>
            <a:ext cx="10493063" cy="4254619"/>
          </a:xfrm>
          <a:prstGeom prst="rect">
            <a:avLst/>
          </a:prstGeom>
        </p:spPr>
      </p:pic>
    </p:spTree>
    <p:extLst>
      <p:ext uri="{BB962C8B-B14F-4D97-AF65-F5344CB8AC3E}">
        <p14:creationId xmlns:p14="http://schemas.microsoft.com/office/powerpoint/2010/main" val="200053249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F2F1F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F178B9F-6926-46DA-8AEB-9D6E4B8B6FFE}"/>
              </a:ext>
            </a:extLst>
          </p:cNvPr>
          <p:cNvSpPr/>
          <p:nvPr/>
        </p:nvSpPr>
        <p:spPr>
          <a:xfrm>
            <a:off x="701040" y="401389"/>
            <a:ext cx="10489810" cy="707886"/>
          </a:xfrm>
          <a:prstGeom prst="rect">
            <a:avLst/>
          </a:prstGeom>
        </p:spPr>
        <p:txBody>
          <a:bodyPr wrap="square">
            <a:spAutoFit/>
          </a:bodyPr>
          <a:lstStyle/>
          <a:p>
            <a:pPr algn="ctr">
              <a:spcAft>
                <a:spcPts val="750"/>
              </a:spcAft>
            </a:pPr>
            <a:r>
              <a:rPr lang="en-US" sz="4000" dirty="0" err="1">
                <a:solidFill>
                  <a:srgbClr val="03A1A4"/>
                </a:solidFill>
                <a:latin typeface="Tw Cen MT" panose="020B0602020104020603" pitchFamily="34" charset="0"/>
              </a:rPr>
              <a:t>Loadbalancer</a:t>
            </a:r>
            <a:r>
              <a:rPr lang="en-US" sz="4000" dirty="0">
                <a:solidFill>
                  <a:srgbClr val="03A1A4"/>
                </a:solidFill>
                <a:latin typeface="Tw Cen MT" panose="020B0602020104020603" pitchFamily="34" charset="0"/>
              </a:rPr>
              <a:t> Service </a:t>
            </a:r>
            <a:endParaRPr lang="en-US" sz="3600" dirty="0">
              <a:solidFill>
                <a:srgbClr val="03A1A4"/>
              </a:solidFill>
              <a:latin typeface="Tw Cen MT" panose="020B0602020104020603" pitchFamily="34" charset="0"/>
            </a:endParaRPr>
          </a:p>
        </p:txBody>
      </p:sp>
      <p:pic>
        <p:nvPicPr>
          <p:cNvPr id="4" name="Picture 3">
            <a:extLst>
              <a:ext uri="{FF2B5EF4-FFF2-40B4-BE49-F238E27FC236}">
                <a16:creationId xmlns:a16="http://schemas.microsoft.com/office/drawing/2014/main" id="{D4DB6755-0E61-4BEE-8C91-6A39AE79AD56}"/>
              </a:ext>
            </a:extLst>
          </p:cNvPr>
          <p:cNvPicPr>
            <a:picLocks noChangeAspect="1"/>
          </p:cNvPicPr>
          <p:nvPr/>
        </p:nvPicPr>
        <p:blipFill rotWithShape="1">
          <a:blip r:embed="rId2"/>
          <a:srcRect t="26124" r="-666"/>
          <a:stretch/>
        </p:blipFill>
        <p:spPr>
          <a:xfrm>
            <a:off x="1242159" y="1801505"/>
            <a:ext cx="9277142" cy="4163785"/>
          </a:xfrm>
          <a:prstGeom prst="rect">
            <a:avLst/>
          </a:prstGeom>
        </p:spPr>
      </p:pic>
    </p:spTree>
    <p:extLst>
      <p:ext uri="{BB962C8B-B14F-4D97-AF65-F5344CB8AC3E}">
        <p14:creationId xmlns:p14="http://schemas.microsoft.com/office/powerpoint/2010/main" val="11108539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9448F11-7EC2-4144-8CC6-264C3EAF3CEE}"/>
              </a:ext>
            </a:extLst>
          </p:cNvPr>
          <p:cNvSpPr/>
          <p:nvPr/>
        </p:nvSpPr>
        <p:spPr>
          <a:xfrm>
            <a:off x="623667" y="259872"/>
            <a:ext cx="10489810" cy="646331"/>
          </a:xfrm>
          <a:prstGeom prst="rect">
            <a:avLst/>
          </a:prstGeom>
        </p:spPr>
        <p:txBody>
          <a:bodyPr wrap="square">
            <a:spAutoFit/>
          </a:bodyPr>
          <a:lstStyle/>
          <a:p>
            <a:pPr algn="ctr">
              <a:spcAft>
                <a:spcPts val="750"/>
              </a:spcAft>
            </a:pPr>
            <a:r>
              <a:rPr lang="en-US" sz="3600" dirty="0">
                <a:solidFill>
                  <a:srgbClr val="03A1A4"/>
                </a:solidFill>
                <a:latin typeface="Tw Cen MT" panose="020B0602020104020603" pitchFamily="34" charset="0"/>
              </a:rPr>
              <a:t>Architecture</a:t>
            </a:r>
          </a:p>
        </p:txBody>
      </p:sp>
      <p:pic>
        <p:nvPicPr>
          <p:cNvPr id="4" name="Picture 3">
            <a:extLst>
              <a:ext uri="{FF2B5EF4-FFF2-40B4-BE49-F238E27FC236}">
                <a16:creationId xmlns:a16="http://schemas.microsoft.com/office/drawing/2014/main" id="{26163359-C018-41F1-A41C-B0C12573A46E}"/>
              </a:ext>
            </a:extLst>
          </p:cNvPr>
          <p:cNvPicPr>
            <a:picLocks noChangeAspect="1"/>
          </p:cNvPicPr>
          <p:nvPr/>
        </p:nvPicPr>
        <p:blipFill>
          <a:blip r:embed="rId2"/>
          <a:stretch>
            <a:fillRect/>
          </a:stretch>
        </p:blipFill>
        <p:spPr>
          <a:xfrm>
            <a:off x="1822918" y="1295400"/>
            <a:ext cx="7905674" cy="3979545"/>
          </a:xfrm>
          <a:prstGeom prst="rect">
            <a:avLst/>
          </a:prstGeom>
        </p:spPr>
      </p:pic>
      <p:sp>
        <p:nvSpPr>
          <p:cNvPr id="5" name="Rectangle 4">
            <a:extLst>
              <a:ext uri="{FF2B5EF4-FFF2-40B4-BE49-F238E27FC236}">
                <a16:creationId xmlns:a16="http://schemas.microsoft.com/office/drawing/2014/main" id="{A8524F27-C7C9-4CC6-BED5-533E79400B13}"/>
              </a:ext>
            </a:extLst>
          </p:cNvPr>
          <p:cNvSpPr/>
          <p:nvPr/>
        </p:nvSpPr>
        <p:spPr>
          <a:xfrm>
            <a:off x="623667" y="5564505"/>
            <a:ext cx="10867293" cy="646331"/>
          </a:xfrm>
          <a:prstGeom prst="rect">
            <a:avLst/>
          </a:prstGeom>
        </p:spPr>
        <p:txBody>
          <a:bodyPr wrap="square">
            <a:spAutoFit/>
          </a:bodyPr>
          <a:lstStyle/>
          <a:p>
            <a:pPr marL="285750" indent="-285750" fontAlgn="base">
              <a:buFont typeface="Arial" panose="020B0604020202020204" pitchFamily="34" charset="0"/>
              <a:buChar char="•"/>
            </a:pPr>
            <a:r>
              <a:rPr lang="en-US" b="1" dirty="0" err="1">
                <a:solidFill>
                  <a:srgbClr val="000000"/>
                </a:solidFill>
                <a:latin typeface="inherit"/>
              </a:rPr>
              <a:t>Kubelet</a:t>
            </a:r>
            <a:r>
              <a:rPr lang="en-US" dirty="0">
                <a:solidFill>
                  <a:srgbClr val="000000"/>
                </a:solidFill>
                <a:latin typeface="open sans"/>
              </a:rPr>
              <a:t> – It is an agent which runs on every worker node, it connects to docker  and takes care of creating, starting, deleting containers.</a:t>
            </a:r>
          </a:p>
        </p:txBody>
      </p:sp>
    </p:spTree>
    <p:extLst>
      <p:ext uri="{BB962C8B-B14F-4D97-AF65-F5344CB8AC3E}">
        <p14:creationId xmlns:p14="http://schemas.microsoft.com/office/powerpoint/2010/main" val="71106394"/>
      </p:ext>
    </p:extLst>
  </p:cSld>
  <p:clrMapOvr>
    <a:masterClrMapping/>
  </p:clrMapOvr>
  <p:transition spd="slow">
    <p:push dir="u"/>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F178B9F-6926-46DA-8AEB-9D6E4B8B6FFE}"/>
              </a:ext>
            </a:extLst>
          </p:cNvPr>
          <p:cNvSpPr/>
          <p:nvPr/>
        </p:nvSpPr>
        <p:spPr>
          <a:xfrm>
            <a:off x="701040" y="401389"/>
            <a:ext cx="10489810" cy="707886"/>
          </a:xfrm>
          <a:prstGeom prst="rect">
            <a:avLst/>
          </a:prstGeom>
        </p:spPr>
        <p:txBody>
          <a:bodyPr wrap="square">
            <a:spAutoFit/>
          </a:bodyPr>
          <a:lstStyle/>
          <a:p>
            <a:pPr algn="ctr">
              <a:spcAft>
                <a:spcPts val="750"/>
              </a:spcAft>
            </a:pPr>
            <a:r>
              <a:rPr lang="en-US" sz="4000" dirty="0" err="1">
                <a:solidFill>
                  <a:srgbClr val="03A1A4"/>
                </a:solidFill>
                <a:latin typeface="Tw Cen MT" panose="020B0602020104020603" pitchFamily="34" charset="0"/>
              </a:rPr>
              <a:t>Loadbalancer</a:t>
            </a:r>
            <a:r>
              <a:rPr lang="en-US" sz="4000" dirty="0">
                <a:solidFill>
                  <a:srgbClr val="03A1A4"/>
                </a:solidFill>
                <a:latin typeface="Tw Cen MT" panose="020B0602020104020603" pitchFamily="34" charset="0"/>
              </a:rPr>
              <a:t> Service </a:t>
            </a:r>
            <a:endParaRPr lang="en-US" sz="3600" dirty="0">
              <a:solidFill>
                <a:srgbClr val="03A1A4"/>
              </a:solidFill>
              <a:latin typeface="Tw Cen MT" panose="020B0602020104020603" pitchFamily="34" charset="0"/>
            </a:endParaRPr>
          </a:p>
        </p:txBody>
      </p:sp>
      <p:sp>
        <p:nvSpPr>
          <p:cNvPr id="7" name="Rectangle 3">
            <a:extLst>
              <a:ext uri="{FF2B5EF4-FFF2-40B4-BE49-F238E27FC236}">
                <a16:creationId xmlns:a16="http://schemas.microsoft.com/office/drawing/2014/main" id="{CD46BBA0-C39E-40CB-8520-42FE13AC2A7F}"/>
              </a:ext>
            </a:extLst>
          </p:cNvPr>
          <p:cNvSpPr>
            <a:spLocks noChangeArrowheads="1"/>
          </p:cNvSpPr>
          <p:nvPr/>
        </p:nvSpPr>
        <p:spPr bwMode="auto">
          <a:xfrm>
            <a:off x="1494500" y="1778423"/>
            <a:ext cx="8902890" cy="3785652"/>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a:ln>
                  <a:noFill/>
                </a:ln>
                <a:solidFill>
                  <a:srgbClr val="CC7832"/>
                </a:solidFill>
                <a:effectLst/>
                <a:latin typeface="Consolas" panose="020B0609020204030204" pitchFamily="49" charset="0"/>
              </a:rPr>
              <a:t>apiVersion</a:t>
            </a:r>
            <a:r>
              <a:rPr kumimoji="0" lang="fr-FR" altLang="fr-FR" sz="1600" b="0" i="0" u="none" strike="noStrike" cap="none" normalizeH="0" baseline="0">
                <a:ln>
                  <a:noFill/>
                </a:ln>
                <a:solidFill>
                  <a:srgbClr val="A9B7C6"/>
                </a:solidFill>
                <a:effectLst/>
                <a:latin typeface="Consolas" panose="020B0609020204030204" pitchFamily="49" charset="0"/>
              </a:rPr>
              <a:t>: v1</a:t>
            </a:r>
            <a:br>
              <a:rPr kumimoji="0" lang="fr-FR" altLang="fr-FR" sz="1600" b="0" i="0" u="none" strike="noStrike" cap="none" normalizeH="0" baseline="0">
                <a:ln>
                  <a:noFill/>
                </a:ln>
                <a:solidFill>
                  <a:srgbClr val="A9B7C6"/>
                </a:solidFill>
                <a:effectLst/>
                <a:latin typeface="Consolas" panose="020B0609020204030204" pitchFamily="49" charset="0"/>
              </a:rPr>
            </a:br>
            <a:r>
              <a:rPr kumimoji="0" lang="fr-FR" altLang="fr-FR" sz="1600" b="0" i="0" u="none" strike="noStrike" cap="none" normalizeH="0" baseline="0">
                <a:ln>
                  <a:noFill/>
                </a:ln>
                <a:solidFill>
                  <a:srgbClr val="CC7832"/>
                </a:solidFill>
                <a:effectLst/>
                <a:latin typeface="Consolas" panose="020B0609020204030204" pitchFamily="49" charset="0"/>
              </a:rPr>
              <a:t>kind</a:t>
            </a:r>
            <a:r>
              <a:rPr kumimoji="0" lang="fr-FR" altLang="fr-FR" sz="1600" b="0" i="0" u="none" strike="noStrike" cap="none" normalizeH="0" baseline="0">
                <a:ln>
                  <a:noFill/>
                </a:ln>
                <a:solidFill>
                  <a:srgbClr val="A9B7C6"/>
                </a:solidFill>
                <a:effectLst/>
                <a:latin typeface="Consolas" panose="020B0609020204030204" pitchFamily="49" charset="0"/>
              </a:rPr>
              <a:t>: Service</a:t>
            </a:r>
            <a:br>
              <a:rPr kumimoji="0" lang="fr-FR" altLang="fr-FR" sz="1600" b="0" i="0" u="none" strike="noStrike" cap="none" normalizeH="0" baseline="0">
                <a:ln>
                  <a:noFill/>
                </a:ln>
                <a:solidFill>
                  <a:srgbClr val="A9B7C6"/>
                </a:solidFill>
                <a:effectLst/>
                <a:latin typeface="Consolas" panose="020B0609020204030204" pitchFamily="49" charset="0"/>
              </a:rPr>
            </a:br>
            <a:r>
              <a:rPr kumimoji="0" lang="fr-FR" altLang="fr-FR" sz="1600" b="0" i="0" u="none" strike="noStrike" cap="none" normalizeH="0" baseline="0">
                <a:ln>
                  <a:noFill/>
                </a:ln>
                <a:solidFill>
                  <a:srgbClr val="CC7832"/>
                </a:solidFill>
                <a:effectLst/>
                <a:latin typeface="Consolas" panose="020B0609020204030204" pitchFamily="49" charset="0"/>
              </a:rPr>
              <a:t>metadata</a:t>
            </a:r>
            <a:r>
              <a:rPr kumimoji="0" lang="fr-FR" altLang="fr-FR" sz="1600" b="0" i="0" u="none" strike="noStrike" cap="none" normalizeH="0" baseline="0">
                <a:ln>
                  <a:noFill/>
                </a:ln>
                <a:solidFill>
                  <a:srgbClr val="A9B7C6"/>
                </a:solidFill>
                <a:effectLst/>
                <a:latin typeface="Consolas" panose="020B0609020204030204" pitchFamily="49" charset="0"/>
              </a:rPr>
              <a:t>:</a:t>
            </a:r>
            <a:br>
              <a:rPr kumimoji="0" lang="fr-FR" altLang="fr-FR" sz="1600" b="0" i="0" u="none" strike="noStrike" cap="none" normalizeH="0" baseline="0">
                <a:ln>
                  <a:noFill/>
                </a:ln>
                <a:solidFill>
                  <a:srgbClr val="A9B7C6"/>
                </a:solidFill>
                <a:effectLst/>
                <a:latin typeface="Consolas" panose="020B0609020204030204" pitchFamily="49" charset="0"/>
              </a:rPr>
            </a:br>
            <a:r>
              <a:rPr kumimoji="0" lang="fr-FR" altLang="fr-FR" sz="1600" b="0" i="0" u="none" strike="noStrike" cap="none" normalizeH="0" baseline="0">
                <a:ln>
                  <a:noFill/>
                </a:ln>
                <a:solidFill>
                  <a:srgbClr val="A9B7C6"/>
                </a:solidFill>
                <a:effectLst/>
                <a:latin typeface="Consolas" panose="020B0609020204030204" pitchFamily="49" charset="0"/>
              </a:rPr>
              <a:t>  </a:t>
            </a:r>
            <a:r>
              <a:rPr kumimoji="0" lang="fr-FR" altLang="fr-FR" sz="1600" b="0" i="0" u="none" strike="noStrike" cap="none" normalizeH="0" baseline="0">
                <a:ln>
                  <a:noFill/>
                </a:ln>
                <a:solidFill>
                  <a:srgbClr val="CC7832"/>
                </a:solidFill>
                <a:effectLst/>
                <a:latin typeface="Consolas" panose="020B0609020204030204" pitchFamily="49" charset="0"/>
              </a:rPr>
              <a:t>name</a:t>
            </a:r>
            <a:r>
              <a:rPr kumimoji="0" lang="fr-FR" altLang="fr-FR" sz="1600" b="0" i="0" u="none" strike="noStrike" cap="none" normalizeH="0" baseline="0">
                <a:ln>
                  <a:noFill/>
                </a:ln>
                <a:solidFill>
                  <a:srgbClr val="A9B7C6"/>
                </a:solidFill>
                <a:effectLst/>
                <a:latin typeface="Consolas" panose="020B0609020204030204" pitchFamily="49" charset="0"/>
              </a:rPr>
              <a:t>: my-service</a:t>
            </a:r>
            <a:br>
              <a:rPr kumimoji="0" lang="fr-FR" altLang="fr-FR" sz="1600" b="0" i="0" u="none" strike="noStrike" cap="none" normalizeH="0" baseline="0">
                <a:ln>
                  <a:noFill/>
                </a:ln>
                <a:solidFill>
                  <a:srgbClr val="A9B7C6"/>
                </a:solidFill>
                <a:effectLst/>
                <a:latin typeface="Consolas" panose="020B0609020204030204" pitchFamily="49" charset="0"/>
              </a:rPr>
            </a:br>
            <a:r>
              <a:rPr kumimoji="0" lang="fr-FR" altLang="fr-FR" sz="1600" b="0" i="0" u="none" strike="noStrike" cap="none" normalizeH="0" baseline="0">
                <a:ln>
                  <a:noFill/>
                </a:ln>
                <a:solidFill>
                  <a:srgbClr val="CC7832"/>
                </a:solidFill>
                <a:effectLst/>
                <a:latin typeface="Consolas" panose="020B0609020204030204" pitchFamily="49" charset="0"/>
              </a:rPr>
              <a:t>spec</a:t>
            </a:r>
            <a:r>
              <a:rPr kumimoji="0" lang="fr-FR" altLang="fr-FR" sz="1600" b="0" i="0" u="none" strike="noStrike" cap="none" normalizeH="0" baseline="0">
                <a:ln>
                  <a:noFill/>
                </a:ln>
                <a:solidFill>
                  <a:srgbClr val="A9B7C6"/>
                </a:solidFill>
                <a:effectLst/>
                <a:latin typeface="Consolas" panose="020B0609020204030204" pitchFamily="49" charset="0"/>
              </a:rPr>
              <a:t>:</a:t>
            </a:r>
            <a:br>
              <a:rPr kumimoji="0" lang="fr-FR" altLang="fr-FR" sz="1600" b="0" i="0" u="none" strike="noStrike" cap="none" normalizeH="0" baseline="0">
                <a:ln>
                  <a:noFill/>
                </a:ln>
                <a:solidFill>
                  <a:srgbClr val="A9B7C6"/>
                </a:solidFill>
                <a:effectLst/>
                <a:latin typeface="Consolas" panose="020B0609020204030204" pitchFamily="49" charset="0"/>
              </a:rPr>
            </a:br>
            <a:r>
              <a:rPr kumimoji="0" lang="fr-FR" altLang="fr-FR" sz="1600" b="0" i="0" u="none" strike="noStrike" cap="none" normalizeH="0" baseline="0">
                <a:ln>
                  <a:noFill/>
                </a:ln>
                <a:solidFill>
                  <a:srgbClr val="A9B7C6"/>
                </a:solidFill>
                <a:effectLst/>
                <a:latin typeface="Consolas" panose="020B0609020204030204" pitchFamily="49" charset="0"/>
              </a:rPr>
              <a:t>  </a:t>
            </a:r>
            <a:r>
              <a:rPr kumimoji="0" lang="fr-FR" altLang="fr-FR" sz="1600" b="0" i="0" u="none" strike="noStrike" cap="none" normalizeH="0" baseline="0">
                <a:ln>
                  <a:noFill/>
                </a:ln>
                <a:solidFill>
                  <a:srgbClr val="CC7832"/>
                </a:solidFill>
                <a:effectLst/>
                <a:latin typeface="Consolas" panose="020B0609020204030204" pitchFamily="49" charset="0"/>
              </a:rPr>
              <a:t>type</a:t>
            </a:r>
            <a:r>
              <a:rPr kumimoji="0" lang="fr-FR" altLang="fr-FR" sz="1600" b="0" i="0" u="none" strike="noStrike" cap="none" normalizeH="0" baseline="0">
                <a:ln>
                  <a:noFill/>
                </a:ln>
                <a:solidFill>
                  <a:srgbClr val="A9B7C6"/>
                </a:solidFill>
                <a:effectLst/>
                <a:latin typeface="Consolas" panose="020B0609020204030204" pitchFamily="49" charset="0"/>
              </a:rPr>
              <a:t>: LoadBalancer</a:t>
            </a:r>
            <a:br>
              <a:rPr kumimoji="0" lang="fr-FR" altLang="fr-FR" sz="1600" b="0" i="0" u="none" strike="noStrike" cap="none" normalizeH="0" baseline="0">
                <a:ln>
                  <a:noFill/>
                </a:ln>
                <a:solidFill>
                  <a:srgbClr val="A9B7C6"/>
                </a:solidFill>
                <a:effectLst/>
                <a:latin typeface="Consolas" panose="020B0609020204030204" pitchFamily="49" charset="0"/>
              </a:rPr>
            </a:br>
            <a:br>
              <a:rPr kumimoji="0" lang="fr-FR" altLang="fr-FR" sz="1600" b="0" i="0" u="none" strike="noStrike" cap="none" normalizeH="0" baseline="0">
                <a:ln>
                  <a:noFill/>
                </a:ln>
                <a:solidFill>
                  <a:srgbClr val="A9B7C6"/>
                </a:solidFill>
                <a:effectLst/>
                <a:latin typeface="Consolas" panose="020B0609020204030204" pitchFamily="49" charset="0"/>
              </a:rPr>
            </a:br>
            <a:r>
              <a:rPr kumimoji="0" lang="fr-FR" altLang="fr-FR" sz="1600" b="0" i="0" u="none" strike="noStrike" cap="none" normalizeH="0" baseline="0">
                <a:ln>
                  <a:noFill/>
                </a:ln>
                <a:solidFill>
                  <a:srgbClr val="A9B7C6"/>
                </a:solidFill>
                <a:effectLst/>
                <a:latin typeface="Consolas" panose="020B0609020204030204" pitchFamily="49" charset="0"/>
              </a:rPr>
              <a:t>  </a:t>
            </a:r>
            <a:r>
              <a:rPr kumimoji="0" lang="fr-FR" altLang="fr-FR" sz="1600" b="0" i="0" u="none" strike="noStrike" cap="none" normalizeH="0" baseline="0">
                <a:ln>
                  <a:noFill/>
                </a:ln>
                <a:solidFill>
                  <a:srgbClr val="CC7832"/>
                </a:solidFill>
                <a:effectLst/>
                <a:latin typeface="Consolas" panose="020B0609020204030204" pitchFamily="49" charset="0"/>
              </a:rPr>
              <a:t>ports</a:t>
            </a:r>
            <a:r>
              <a:rPr kumimoji="0" lang="fr-FR" altLang="fr-FR" sz="1600" b="0" i="0" u="none" strike="noStrike" cap="none" normalizeH="0" baseline="0">
                <a:ln>
                  <a:noFill/>
                </a:ln>
                <a:solidFill>
                  <a:srgbClr val="A9B7C6"/>
                </a:solidFill>
                <a:effectLst/>
                <a:latin typeface="Consolas" panose="020B0609020204030204" pitchFamily="49" charset="0"/>
              </a:rPr>
              <a:t>:</a:t>
            </a:r>
            <a:br>
              <a:rPr kumimoji="0" lang="fr-FR" altLang="fr-FR" sz="1600" b="0" i="0" u="none" strike="noStrike" cap="none" normalizeH="0" baseline="0">
                <a:ln>
                  <a:noFill/>
                </a:ln>
                <a:solidFill>
                  <a:srgbClr val="A9B7C6"/>
                </a:solidFill>
                <a:effectLst/>
                <a:latin typeface="Consolas" panose="020B0609020204030204" pitchFamily="49" charset="0"/>
              </a:rPr>
            </a:br>
            <a:r>
              <a:rPr kumimoji="0" lang="fr-FR" altLang="fr-FR" sz="1600" b="0" i="0" u="none" strike="noStrike" cap="none" normalizeH="0" baseline="0">
                <a:ln>
                  <a:noFill/>
                </a:ln>
                <a:solidFill>
                  <a:srgbClr val="A9B7C6"/>
                </a:solidFill>
                <a:effectLst/>
                <a:latin typeface="Consolas" panose="020B0609020204030204" pitchFamily="49" charset="0"/>
              </a:rPr>
              <a:t>    - </a:t>
            </a:r>
            <a:r>
              <a:rPr kumimoji="0" lang="fr-FR" altLang="fr-FR" sz="1600" b="0" i="0" u="none" strike="noStrike" cap="none" normalizeH="0" baseline="0">
                <a:ln>
                  <a:noFill/>
                </a:ln>
                <a:solidFill>
                  <a:srgbClr val="CC7832"/>
                </a:solidFill>
                <a:effectLst/>
                <a:latin typeface="Consolas" panose="020B0609020204030204" pitchFamily="49" charset="0"/>
              </a:rPr>
              <a:t>protocol</a:t>
            </a:r>
            <a:r>
              <a:rPr kumimoji="0" lang="fr-FR" altLang="fr-FR" sz="1600" b="0" i="0" u="none" strike="noStrike" cap="none" normalizeH="0" baseline="0">
                <a:ln>
                  <a:noFill/>
                </a:ln>
                <a:solidFill>
                  <a:srgbClr val="A9B7C6"/>
                </a:solidFill>
                <a:effectLst/>
                <a:latin typeface="Consolas" panose="020B0609020204030204" pitchFamily="49" charset="0"/>
              </a:rPr>
              <a:t>: TCP</a:t>
            </a:r>
            <a:br>
              <a:rPr kumimoji="0" lang="fr-FR" altLang="fr-FR" sz="1600" b="0" i="0" u="none" strike="noStrike" cap="none" normalizeH="0" baseline="0">
                <a:ln>
                  <a:noFill/>
                </a:ln>
                <a:solidFill>
                  <a:srgbClr val="A9B7C6"/>
                </a:solidFill>
                <a:effectLst/>
                <a:latin typeface="Consolas" panose="020B0609020204030204" pitchFamily="49" charset="0"/>
              </a:rPr>
            </a:br>
            <a:r>
              <a:rPr kumimoji="0" lang="fr-FR" altLang="fr-FR" sz="1600" b="0" i="0" u="none" strike="noStrike" cap="none" normalizeH="0" baseline="0">
                <a:ln>
                  <a:noFill/>
                </a:ln>
                <a:solidFill>
                  <a:srgbClr val="A9B7C6"/>
                </a:solidFill>
                <a:effectLst/>
                <a:latin typeface="Consolas" panose="020B0609020204030204" pitchFamily="49" charset="0"/>
              </a:rPr>
              <a:t>      </a:t>
            </a:r>
            <a:r>
              <a:rPr kumimoji="0" lang="fr-FR" altLang="fr-FR" sz="1600" b="0" i="0" u="none" strike="noStrike" cap="none" normalizeH="0" baseline="0">
                <a:ln>
                  <a:noFill/>
                </a:ln>
                <a:solidFill>
                  <a:srgbClr val="CC7832"/>
                </a:solidFill>
                <a:effectLst/>
                <a:latin typeface="Consolas" panose="020B0609020204030204" pitchFamily="49" charset="0"/>
              </a:rPr>
              <a:t>port</a:t>
            </a:r>
            <a:r>
              <a:rPr kumimoji="0" lang="fr-FR" altLang="fr-FR" sz="1600" b="0" i="0" u="none" strike="noStrike" cap="none" normalizeH="0" baseline="0">
                <a:ln>
                  <a:noFill/>
                </a:ln>
                <a:solidFill>
                  <a:srgbClr val="A9B7C6"/>
                </a:solidFill>
                <a:effectLst/>
                <a:latin typeface="Consolas" panose="020B0609020204030204" pitchFamily="49" charset="0"/>
              </a:rPr>
              <a:t>: 80</a:t>
            </a:r>
            <a:br>
              <a:rPr kumimoji="0" lang="fr-FR" altLang="fr-FR" sz="1600" b="0" i="0" u="none" strike="noStrike" cap="none" normalizeH="0" baseline="0">
                <a:ln>
                  <a:noFill/>
                </a:ln>
                <a:solidFill>
                  <a:srgbClr val="A9B7C6"/>
                </a:solidFill>
                <a:effectLst/>
                <a:latin typeface="Consolas" panose="020B0609020204030204" pitchFamily="49" charset="0"/>
              </a:rPr>
            </a:br>
            <a:r>
              <a:rPr kumimoji="0" lang="fr-FR" altLang="fr-FR" sz="1600" b="0" i="0" u="none" strike="noStrike" cap="none" normalizeH="0" baseline="0">
                <a:ln>
                  <a:noFill/>
                </a:ln>
                <a:solidFill>
                  <a:srgbClr val="A9B7C6"/>
                </a:solidFill>
                <a:effectLst/>
                <a:latin typeface="Consolas" panose="020B0609020204030204" pitchFamily="49" charset="0"/>
              </a:rPr>
              <a:t>      </a:t>
            </a:r>
            <a:r>
              <a:rPr kumimoji="0" lang="fr-FR" altLang="fr-FR" sz="1600" b="0" i="0" u="none" strike="noStrike" cap="none" normalizeH="0" baseline="0">
                <a:ln>
                  <a:noFill/>
                </a:ln>
                <a:solidFill>
                  <a:srgbClr val="CC7832"/>
                </a:solidFill>
                <a:effectLst/>
                <a:latin typeface="Consolas" panose="020B0609020204030204" pitchFamily="49" charset="0"/>
              </a:rPr>
              <a:t>targetPort</a:t>
            </a:r>
            <a:r>
              <a:rPr kumimoji="0" lang="fr-FR" altLang="fr-FR" sz="1600" b="0" i="0" u="none" strike="noStrike" cap="none" normalizeH="0" baseline="0">
                <a:ln>
                  <a:noFill/>
                </a:ln>
                <a:solidFill>
                  <a:srgbClr val="A9B7C6"/>
                </a:solidFill>
                <a:effectLst/>
                <a:latin typeface="Consolas" panose="020B0609020204030204" pitchFamily="49" charset="0"/>
              </a:rPr>
              <a:t>: 9376</a:t>
            </a:r>
            <a:br>
              <a:rPr kumimoji="0" lang="fr-FR" altLang="fr-FR" sz="1600" b="0" i="0" u="none" strike="noStrike" cap="none" normalizeH="0" baseline="0">
                <a:ln>
                  <a:noFill/>
                </a:ln>
                <a:solidFill>
                  <a:srgbClr val="A9B7C6"/>
                </a:solidFill>
                <a:effectLst/>
                <a:latin typeface="Consolas" panose="020B0609020204030204" pitchFamily="49" charset="0"/>
              </a:rPr>
            </a:br>
            <a:r>
              <a:rPr kumimoji="0" lang="fr-FR" altLang="fr-FR" sz="1600" b="0" i="0" u="none" strike="noStrike" cap="none" normalizeH="0" baseline="0">
                <a:ln>
                  <a:noFill/>
                </a:ln>
                <a:solidFill>
                  <a:srgbClr val="A9B7C6"/>
                </a:solidFill>
                <a:effectLst/>
                <a:latin typeface="Consolas" panose="020B0609020204030204" pitchFamily="49" charset="0"/>
              </a:rPr>
              <a:t>      </a:t>
            </a:r>
            <a:r>
              <a:rPr kumimoji="0" lang="fr-FR" altLang="fr-FR" sz="1600" b="0" i="0" u="none" strike="noStrike" cap="none" normalizeH="0" baseline="0">
                <a:ln>
                  <a:noFill/>
                </a:ln>
                <a:solidFill>
                  <a:srgbClr val="CC7832"/>
                </a:solidFill>
                <a:effectLst/>
                <a:latin typeface="Consolas" panose="020B0609020204030204" pitchFamily="49" charset="0"/>
              </a:rPr>
              <a:t>nodePort</a:t>
            </a:r>
            <a:r>
              <a:rPr kumimoji="0" lang="fr-FR" altLang="fr-FR" sz="1600" b="0" i="0" u="none" strike="noStrike" cap="none" normalizeH="0" baseline="0">
                <a:ln>
                  <a:noFill/>
                </a:ln>
                <a:solidFill>
                  <a:srgbClr val="A9B7C6"/>
                </a:solidFill>
                <a:effectLst/>
                <a:latin typeface="Consolas" panose="020B0609020204030204" pitchFamily="49" charset="0"/>
              </a:rPr>
              <a:t>: 30003</a:t>
            </a:r>
            <a:br>
              <a:rPr kumimoji="0" lang="fr-FR" altLang="fr-FR" sz="1600" b="0" i="0" u="none" strike="noStrike" cap="none" normalizeH="0" baseline="0">
                <a:ln>
                  <a:noFill/>
                </a:ln>
                <a:solidFill>
                  <a:srgbClr val="A9B7C6"/>
                </a:solidFill>
                <a:effectLst/>
                <a:latin typeface="Consolas" panose="020B0609020204030204" pitchFamily="49" charset="0"/>
              </a:rPr>
            </a:br>
            <a:br>
              <a:rPr kumimoji="0" lang="fr-FR" altLang="fr-FR" sz="1600" b="0" i="0" u="none" strike="noStrike" cap="none" normalizeH="0" baseline="0">
                <a:ln>
                  <a:noFill/>
                </a:ln>
                <a:solidFill>
                  <a:srgbClr val="A9B7C6"/>
                </a:solidFill>
                <a:effectLst/>
                <a:latin typeface="Consolas" panose="020B0609020204030204" pitchFamily="49" charset="0"/>
              </a:rPr>
            </a:br>
            <a:r>
              <a:rPr kumimoji="0" lang="fr-FR" altLang="fr-FR" sz="1600" b="0" i="0" u="none" strike="noStrike" cap="none" normalizeH="0" baseline="0">
                <a:ln>
                  <a:noFill/>
                </a:ln>
                <a:solidFill>
                  <a:srgbClr val="A9B7C6"/>
                </a:solidFill>
                <a:effectLst/>
                <a:latin typeface="Consolas" panose="020B0609020204030204" pitchFamily="49" charset="0"/>
              </a:rPr>
              <a:t>  </a:t>
            </a:r>
            <a:r>
              <a:rPr kumimoji="0" lang="fr-FR" altLang="fr-FR" sz="1600" b="0" i="0" u="none" strike="noStrike" cap="none" normalizeH="0" baseline="0">
                <a:ln>
                  <a:noFill/>
                </a:ln>
                <a:solidFill>
                  <a:srgbClr val="CC7832"/>
                </a:solidFill>
                <a:effectLst/>
                <a:latin typeface="Consolas" panose="020B0609020204030204" pitchFamily="49" charset="0"/>
              </a:rPr>
              <a:t>selector</a:t>
            </a:r>
            <a:r>
              <a:rPr kumimoji="0" lang="fr-FR" altLang="fr-FR" sz="1600" b="0" i="0" u="none" strike="noStrike" cap="none" normalizeH="0" baseline="0">
                <a:ln>
                  <a:noFill/>
                </a:ln>
                <a:solidFill>
                  <a:srgbClr val="A9B7C6"/>
                </a:solidFill>
                <a:effectLst/>
                <a:latin typeface="Consolas" panose="020B0609020204030204" pitchFamily="49" charset="0"/>
              </a:rPr>
              <a:t>:</a:t>
            </a:r>
            <a:br>
              <a:rPr kumimoji="0" lang="fr-FR" altLang="fr-FR" sz="1600" b="0" i="0" u="none" strike="noStrike" cap="none" normalizeH="0" baseline="0">
                <a:ln>
                  <a:noFill/>
                </a:ln>
                <a:solidFill>
                  <a:srgbClr val="A9B7C6"/>
                </a:solidFill>
                <a:effectLst/>
                <a:latin typeface="Consolas" panose="020B0609020204030204" pitchFamily="49" charset="0"/>
              </a:rPr>
            </a:br>
            <a:r>
              <a:rPr kumimoji="0" lang="fr-FR" altLang="fr-FR" sz="1600" b="0" i="0" u="none" strike="noStrike" cap="none" normalizeH="0" baseline="0">
                <a:ln>
                  <a:noFill/>
                </a:ln>
                <a:solidFill>
                  <a:srgbClr val="A9B7C6"/>
                </a:solidFill>
                <a:effectLst/>
                <a:latin typeface="Consolas" panose="020B0609020204030204" pitchFamily="49" charset="0"/>
              </a:rPr>
              <a:t>    </a:t>
            </a:r>
            <a:r>
              <a:rPr kumimoji="0" lang="fr-FR" altLang="fr-FR" sz="1600" b="0" i="0" u="none" strike="noStrike" cap="none" normalizeH="0" baseline="0">
                <a:ln>
                  <a:noFill/>
                </a:ln>
                <a:solidFill>
                  <a:srgbClr val="CC7832"/>
                </a:solidFill>
                <a:effectLst/>
                <a:latin typeface="Consolas" panose="020B0609020204030204" pitchFamily="49" charset="0"/>
              </a:rPr>
              <a:t>app</a:t>
            </a:r>
            <a:r>
              <a:rPr kumimoji="0" lang="fr-FR" altLang="fr-FR" sz="1600" b="0" i="0" u="none" strike="noStrike" cap="none" normalizeH="0" baseline="0">
                <a:ln>
                  <a:noFill/>
                </a:ln>
                <a:solidFill>
                  <a:srgbClr val="A9B7C6"/>
                </a:solidFill>
                <a:effectLst/>
                <a:latin typeface="Consolas" panose="020B0609020204030204" pitchFamily="49" charset="0"/>
              </a:rPr>
              <a:t>: MyApp</a:t>
            </a:r>
            <a:endParaRPr kumimoji="0" lang="fr-FR" altLang="fr-FR" sz="40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06580528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2A0334E-59ED-4E7A-9CE8-847AA558F3AA}"/>
              </a:ext>
            </a:extLst>
          </p:cNvPr>
          <p:cNvSpPr/>
          <p:nvPr/>
        </p:nvSpPr>
        <p:spPr>
          <a:xfrm>
            <a:off x="700584" y="5903626"/>
            <a:ext cx="9671713" cy="369332"/>
          </a:xfrm>
          <a:prstGeom prst="rect">
            <a:avLst/>
          </a:prstGeom>
        </p:spPr>
        <p:txBody>
          <a:bodyPr wrap="square">
            <a:spAutoFit/>
          </a:bodyPr>
          <a:lstStyle/>
          <a:p>
            <a:r>
              <a:rPr lang="fr-FR" dirty="0">
                <a:hlinkClick r:id="rId2"/>
              </a:rPr>
              <a:t>https://kubernetes.io/fr/docs/concepts/services-networking/service/#d%c3%a9finition-d-un-service</a:t>
            </a:r>
            <a:endParaRPr lang="fr-FR" dirty="0"/>
          </a:p>
        </p:txBody>
      </p:sp>
      <p:sp>
        <p:nvSpPr>
          <p:cNvPr id="5" name="TextBox 4">
            <a:extLst>
              <a:ext uri="{FF2B5EF4-FFF2-40B4-BE49-F238E27FC236}">
                <a16:creationId xmlns:a16="http://schemas.microsoft.com/office/drawing/2014/main" id="{AF57A60C-8140-438E-98C0-6A411AED1F04}"/>
              </a:ext>
            </a:extLst>
          </p:cNvPr>
          <p:cNvSpPr txBox="1"/>
          <p:nvPr/>
        </p:nvSpPr>
        <p:spPr>
          <a:xfrm>
            <a:off x="700584" y="5609230"/>
            <a:ext cx="2274628" cy="369332"/>
          </a:xfrm>
          <a:prstGeom prst="rect">
            <a:avLst/>
          </a:prstGeom>
          <a:noFill/>
        </p:spPr>
        <p:txBody>
          <a:bodyPr wrap="square" rtlCol="0">
            <a:spAutoFit/>
          </a:bodyPr>
          <a:lstStyle/>
          <a:p>
            <a:r>
              <a:rPr lang="fr-FR" dirty="0"/>
              <a:t>YAML Service Example</a:t>
            </a:r>
          </a:p>
        </p:txBody>
      </p:sp>
      <p:sp>
        <p:nvSpPr>
          <p:cNvPr id="6" name="Rectangle 5">
            <a:extLst>
              <a:ext uri="{FF2B5EF4-FFF2-40B4-BE49-F238E27FC236}">
                <a16:creationId xmlns:a16="http://schemas.microsoft.com/office/drawing/2014/main" id="{DC76780C-5A78-4ACF-A121-0A72AAC9F6B1}"/>
              </a:ext>
            </a:extLst>
          </p:cNvPr>
          <p:cNvSpPr/>
          <p:nvPr/>
        </p:nvSpPr>
        <p:spPr>
          <a:xfrm>
            <a:off x="1235243" y="3059668"/>
            <a:ext cx="10363200" cy="369332"/>
          </a:xfrm>
          <a:prstGeom prst="rect">
            <a:avLst/>
          </a:prstGeom>
        </p:spPr>
        <p:txBody>
          <a:bodyPr wrap="square">
            <a:spAutoFit/>
          </a:bodyPr>
          <a:lstStyle/>
          <a:p>
            <a:r>
              <a:rPr lang="fr-FR" dirty="0">
                <a:solidFill>
                  <a:srgbClr val="007791"/>
                </a:solidFill>
                <a:latin typeface="open sans"/>
                <a:hlinkClick r:id="rId3"/>
              </a:rPr>
              <a:t>https://kodekloud.com/p/public-labs?scenario=kubernetes-for-beginners-services-new</a:t>
            </a:r>
            <a:endParaRPr lang="fr-FR" dirty="0"/>
          </a:p>
        </p:txBody>
      </p:sp>
      <p:sp>
        <p:nvSpPr>
          <p:cNvPr id="7" name="Rectangle 6">
            <a:extLst>
              <a:ext uri="{FF2B5EF4-FFF2-40B4-BE49-F238E27FC236}">
                <a16:creationId xmlns:a16="http://schemas.microsoft.com/office/drawing/2014/main" id="{F0FFF8CC-78B8-4FE0-A9CE-A6F191199C7B}"/>
              </a:ext>
            </a:extLst>
          </p:cNvPr>
          <p:cNvSpPr/>
          <p:nvPr/>
        </p:nvSpPr>
        <p:spPr>
          <a:xfrm>
            <a:off x="551701" y="1604109"/>
            <a:ext cx="10489810" cy="646331"/>
          </a:xfrm>
          <a:prstGeom prst="rect">
            <a:avLst/>
          </a:prstGeom>
        </p:spPr>
        <p:txBody>
          <a:bodyPr wrap="square">
            <a:spAutoFit/>
          </a:bodyPr>
          <a:lstStyle/>
          <a:p>
            <a:pPr algn="ctr">
              <a:spcAft>
                <a:spcPts val="750"/>
              </a:spcAft>
            </a:pPr>
            <a:r>
              <a:rPr lang="en-US" sz="3600" dirty="0">
                <a:solidFill>
                  <a:schemeClr val="accent2"/>
                </a:solidFill>
                <a:latin typeface="Tw Cen MT" panose="020B0602020104020603" pitchFamily="34" charset="0"/>
              </a:rPr>
              <a:t>LAB</a:t>
            </a:r>
          </a:p>
        </p:txBody>
      </p:sp>
    </p:spTree>
    <p:extLst>
      <p:ext uri="{BB962C8B-B14F-4D97-AF65-F5344CB8AC3E}">
        <p14:creationId xmlns:p14="http://schemas.microsoft.com/office/powerpoint/2010/main" val="169039153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C2D8142-EFE4-4391-942B-0C70BC56C49B}"/>
              </a:ext>
            </a:extLst>
          </p:cNvPr>
          <p:cNvSpPr/>
          <p:nvPr/>
        </p:nvSpPr>
        <p:spPr>
          <a:xfrm>
            <a:off x="5154467" y="59070"/>
            <a:ext cx="2896295" cy="707886"/>
          </a:xfrm>
          <a:prstGeom prst="rect">
            <a:avLst/>
          </a:prstGeom>
        </p:spPr>
        <p:txBody>
          <a:bodyPr wrap="square">
            <a:spAutoFit/>
          </a:bodyPr>
          <a:lstStyle/>
          <a:p>
            <a:pPr>
              <a:spcAft>
                <a:spcPts val="750"/>
              </a:spcAft>
            </a:pPr>
            <a:r>
              <a:rPr lang="en-US" sz="4000" dirty="0">
                <a:solidFill>
                  <a:srgbClr val="03A1A4"/>
                </a:solidFill>
                <a:latin typeface="Tw Cen MT" panose="020B0602020104020603" pitchFamily="34" charset="0"/>
              </a:rPr>
              <a:t>Ingress </a:t>
            </a:r>
            <a:endParaRPr lang="en-US" sz="3600" dirty="0">
              <a:solidFill>
                <a:srgbClr val="03A1A4"/>
              </a:solidFill>
              <a:latin typeface="Tw Cen MT" panose="020B0602020104020603" pitchFamily="34" charset="0"/>
            </a:endParaRPr>
          </a:p>
        </p:txBody>
      </p:sp>
      <p:sp>
        <p:nvSpPr>
          <p:cNvPr id="10" name="Rectangle 9">
            <a:extLst>
              <a:ext uri="{FF2B5EF4-FFF2-40B4-BE49-F238E27FC236}">
                <a16:creationId xmlns:a16="http://schemas.microsoft.com/office/drawing/2014/main" id="{E0D70749-3B76-4440-8BFE-8D9252B1A1ED}"/>
              </a:ext>
            </a:extLst>
          </p:cNvPr>
          <p:cNvSpPr/>
          <p:nvPr/>
        </p:nvSpPr>
        <p:spPr>
          <a:xfrm>
            <a:off x="1869743" y="3098042"/>
            <a:ext cx="8011236" cy="3220871"/>
          </a:xfrm>
          <a:prstGeom prst="rect">
            <a:avLst/>
          </a:prstGeom>
          <a:noFill/>
          <a:ln w="28575">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4" name="Connector: Elbow 13">
            <a:extLst>
              <a:ext uri="{FF2B5EF4-FFF2-40B4-BE49-F238E27FC236}">
                <a16:creationId xmlns:a16="http://schemas.microsoft.com/office/drawing/2014/main" id="{2A1D3367-9E1D-4761-A833-A502E9DC8DBF}"/>
              </a:ext>
            </a:extLst>
          </p:cNvPr>
          <p:cNvCxnSpPr>
            <a:cxnSpLocks/>
            <a:stCxn id="33" idx="3"/>
          </p:cNvCxnSpPr>
          <p:nvPr/>
        </p:nvCxnSpPr>
        <p:spPr>
          <a:xfrm rot="5400000">
            <a:off x="2713538" y="2691413"/>
            <a:ext cx="1794578" cy="479272"/>
          </a:xfrm>
          <a:prstGeom prst="bentConnector3">
            <a:avLst>
              <a:gd name="adj1" fmla="val 50000"/>
            </a:avLst>
          </a:prstGeom>
          <a:ln w="28575">
            <a:solidFill>
              <a:schemeClr val="accent2"/>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349AB5DA-121E-4919-855E-04B9AB6D3BEA}"/>
              </a:ext>
            </a:extLst>
          </p:cNvPr>
          <p:cNvCxnSpPr>
            <a:cxnSpLocks/>
            <a:stCxn id="13" idx="3"/>
          </p:cNvCxnSpPr>
          <p:nvPr/>
        </p:nvCxnSpPr>
        <p:spPr>
          <a:xfrm rot="16200000" flipH="1">
            <a:off x="7204339" y="2744985"/>
            <a:ext cx="1781768" cy="426102"/>
          </a:xfrm>
          <a:prstGeom prst="bentConnector3">
            <a:avLst>
              <a:gd name="adj1" fmla="val 50000"/>
            </a:avLst>
          </a:prstGeom>
          <a:ln w="28575">
            <a:solidFill>
              <a:schemeClr val="accent2"/>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9" name="Connector: Elbow 18">
            <a:extLst>
              <a:ext uri="{FF2B5EF4-FFF2-40B4-BE49-F238E27FC236}">
                <a16:creationId xmlns:a16="http://schemas.microsoft.com/office/drawing/2014/main" id="{24BB85C7-5862-4D0E-833A-2C6229C617E5}"/>
              </a:ext>
            </a:extLst>
          </p:cNvPr>
          <p:cNvCxnSpPr>
            <a:cxnSpLocks/>
          </p:cNvCxnSpPr>
          <p:nvPr/>
        </p:nvCxnSpPr>
        <p:spPr>
          <a:xfrm rot="5400000">
            <a:off x="5183327" y="3058653"/>
            <a:ext cx="1387641" cy="66196"/>
          </a:xfrm>
          <a:prstGeom prst="bentConnector3">
            <a:avLst>
              <a:gd name="adj1" fmla="val 50000"/>
            </a:avLst>
          </a:prstGeom>
          <a:ln w="28575">
            <a:solidFill>
              <a:schemeClr val="accent2"/>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26" name="Group 25">
            <a:extLst>
              <a:ext uri="{FF2B5EF4-FFF2-40B4-BE49-F238E27FC236}">
                <a16:creationId xmlns:a16="http://schemas.microsoft.com/office/drawing/2014/main" id="{04010ED2-AB97-4A52-B2BA-B2B300CADB54}"/>
              </a:ext>
            </a:extLst>
          </p:cNvPr>
          <p:cNvGrpSpPr/>
          <p:nvPr/>
        </p:nvGrpSpPr>
        <p:grpSpPr>
          <a:xfrm>
            <a:off x="7255029" y="866984"/>
            <a:ext cx="1625796" cy="1200168"/>
            <a:chOff x="7255029" y="866984"/>
            <a:chExt cx="1625796" cy="1200168"/>
          </a:xfrm>
        </p:grpSpPr>
        <p:pic>
          <p:nvPicPr>
            <p:cNvPr id="13" name="Picture 4">
              <a:extLst>
                <a:ext uri="{FF2B5EF4-FFF2-40B4-BE49-F238E27FC236}">
                  <a16:creationId xmlns:a16="http://schemas.microsoft.com/office/drawing/2014/main" id="{DFE4C99A-FA8A-4BE8-9634-E46AF794CF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5400000">
              <a:off x="7419323" y="1141453"/>
              <a:ext cx="925699" cy="925699"/>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0D0D7DD6-2124-4F86-81A7-4D419EEA7679}"/>
                </a:ext>
              </a:extLst>
            </p:cNvPr>
            <p:cNvSpPr txBox="1"/>
            <p:nvPr/>
          </p:nvSpPr>
          <p:spPr>
            <a:xfrm flipH="1">
              <a:off x="7255029" y="866984"/>
              <a:ext cx="1625796" cy="338554"/>
            </a:xfrm>
            <a:prstGeom prst="rect">
              <a:avLst/>
            </a:prstGeom>
            <a:noFill/>
          </p:spPr>
          <p:txBody>
            <a:bodyPr wrap="square" rtlCol="0">
              <a:spAutoFit/>
            </a:bodyPr>
            <a:lstStyle/>
            <a:p>
              <a:r>
                <a:rPr lang="fr-FR" sz="1600" b="1" dirty="0" err="1">
                  <a:solidFill>
                    <a:srgbClr val="002060"/>
                  </a:solidFill>
                </a:rPr>
                <a:t>LoadBalancer</a:t>
              </a:r>
              <a:endParaRPr lang="fr-FR" sz="1600" b="1" dirty="0">
                <a:solidFill>
                  <a:srgbClr val="002060"/>
                </a:solidFill>
              </a:endParaRPr>
            </a:p>
          </p:txBody>
        </p:sp>
      </p:grpSp>
      <p:grpSp>
        <p:nvGrpSpPr>
          <p:cNvPr id="29" name="Group 28">
            <a:extLst>
              <a:ext uri="{FF2B5EF4-FFF2-40B4-BE49-F238E27FC236}">
                <a16:creationId xmlns:a16="http://schemas.microsoft.com/office/drawing/2014/main" id="{DB6A60B0-1FE5-48B6-A970-88717EE072F1}"/>
              </a:ext>
            </a:extLst>
          </p:cNvPr>
          <p:cNvGrpSpPr/>
          <p:nvPr/>
        </p:nvGrpSpPr>
        <p:grpSpPr>
          <a:xfrm>
            <a:off x="5283102" y="1197762"/>
            <a:ext cx="1625796" cy="1200168"/>
            <a:chOff x="7255029" y="866984"/>
            <a:chExt cx="1625796" cy="1200168"/>
          </a:xfrm>
        </p:grpSpPr>
        <p:pic>
          <p:nvPicPr>
            <p:cNvPr id="30" name="Picture 4">
              <a:extLst>
                <a:ext uri="{FF2B5EF4-FFF2-40B4-BE49-F238E27FC236}">
                  <a16:creationId xmlns:a16="http://schemas.microsoft.com/office/drawing/2014/main" id="{DF127E48-102E-4C6C-B0CA-633A775C08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5400000">
              <a:off x="7419323" y="1141453"/>
              <a:ext cx="925699" cy="925699"/>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a16="http://schemas.microsoft.com/office/drawing/2014/main" id="{B70DB434-7E3C-4BD2-A4BA-A23B01A76887}"/>
                </a:ext>
              </a:extLst>
            </p:cNvPr>
            <p:cNvSpPr txBox="1"/>
            <p:nvPr/>
          </p:nvSpPr>
          <p:spPr>
            <a:xfrm flipH="1">
              <a:off x="7255029" y="866984"/>
              <a:ext cx="1625796" cy="338554"/>
            </a:xfrm>
            <a:prstGeom prst="rect">
              <a:avLst/>
            </a:prstGeom>
            <a:noFill/>
          </p:spPr>
          <p:txBody>
            <a:bodyPr wrap="square" rtlCol="0">
              <a:spAutoFit/>
            </a:bodyPr>
            <a:lstStyle/>
            <a:p>
              <a:r>
                <a:rPr lang="fr-FR" sz="1600" b="1" dirty="0" err="1">
                  <a:solidFill>
                    <a:srgbClr val="002060"/>
                  </a:solidFill>
                </a:rPr>
                <a:t>LoadBalancer</a:t>
              </a:r>
              <a:endParaRPr lang="fr-FR" sz="1600" b="1" dirty="0">
                <a:solidFill>
                  <a:srgbClr val="002060"/>
                </a:solidFill>
              </a:endParaRPr>
            </a:p>
          </p:txBody>
        </p:sp>
      </p:grpSp>
      <p:grpSp>
        <p:nvGrpSpPr>
          <p:cNvPr id="32" name="Group 31">
            <a:extLst>
              <a:ext uri="{FF2B5EF4-FFF2-40B4-BE49-F238E27FC236}">
                <a16:creationId xmlns:a16="http://schemas.microsoft.com/office/drawing/2014/main" id="{33D3BC96-6348-4A2D-9E7B-AE5149BE17DB}"/>
              </a:ext>
            </a:extLst>
          </p:cNvPr>
          <p:cNvGrpSpPr/>
          <p:nvPr/>
        </p:nvGrpSpPr>
        <p:grpSpPr>
          <a:xfrm>
            <a:off x="3223320" y="833592"/>
            <a:ext cx="1625796" cy="1200168"/>
            <a:chOff x="7255029" y="866984"/>
            <a:chExt cx="1625796" cy="1200168"/>
          </a:xfrm>
        </p:grpSpPr>
        <p:pic>
          <p:nvPicPr>
            <p:cNvPr id="33" name="Picture 4">
              <a:extLst>
                <a:ext uri="{FF2B5EF4-FFF2-40B4-BE49-F238E27FC236}">
                  <a16:creationId xmlns:a16="http://schemas.microsoft.com/office/drawing/2014/main" id="{7930826D-0312-4AE0-A823-23664F5194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5400000">
              <a:off x="7419323" y="1141453"/>
              <a:ext cx="925699" cy="925699"/>
            </a:xfrm>
            <a:prstGeom prst="rect">
              <a:avLst/>
            </a:prstGeom>
            <a:noFill/>
            <a:extLst>
              <a:ext uri="{909E8E84-426E-40DD-AFC4-6F175D3DCCD1}">
                <a14:hiddenFill xmlns:a14="http://schemas.microsoft.com/office/drawing/2010/main">
                  <a:solidFill>
                    <a:srgbClr val="FFFFFF"/>
                  </a:solidFill>
                </a14:hiddenFill>
              </a:ext>
            </a:extLst>
          </p:spPr>
        </p:pic>
        <p:sp>
          <p:nvSpPr>
            <p:cNvPr id="34" name="TextBox 33">
              <a:extLst>
                <a:ext uri="{FF2B5EF4-FFF2-40B4-BE49-F238E27FC236}">
                  <a16:creationId xmlns:a16="http://schemas.microsoft.com/office/drawing/2014/main" id="{8DA618CB-63E0-4F00-BBCA-DCDD94C8D241}"/>
                </a:ext>
              </a:extLst>
            </p:cNvPr>
            <p:cNvSpPr txBox="1"/>
            <p:nvPr/>
          </p:nvSpPr>
          <p:spPr>
            <a:xfrm flipH="1">
              <a:off x="7255029" y="866984"/>
              <a:ext cx="1625796" cy="338554"/>
            </a:xfrm>
            <a:prstGeom prst="rect">
              <a:avLst/>
            </a:prstGeom>
            <a:noFill/>
          </p:spPr>
          <p:txBody>
            <a:bodyPr wrap="square" rtlCol="0">
              <a:spAutoFit/>
            </a:bodyPr>
            <a:lstStyle/>
            <a:p>
              <a:r>
                <a:rPr lang="fr-FR" sz="1600" b="1" dirty="0" err="1">
                  <a:solidFill>
                    <a:srgbClr val="002060"/>
                  </a:solidFill>
                </a:rPr>
                <a:t>LoadBalancer</a:t>
              </a:r>
              <a:endParaRPr lang="fr-FR" sz="1600" b="1" dirty="0">
                <a:solidFill>
                  <a:srgbClr val="002060"/>
                </a:solidFill>
              </a:endParaRPr>
            </a:p>
          </p:txBody>
        </p:sp>
      </p:grpSp>
      <p:grpSp>
        <p:nvGrpSpPr>
          <p:cNvPr id="52235" name="Group 52234">
            <a:extLst>
              <a:ext uri="{FF2B5EF4-FFF2-40B4-BE49-F238E27FC236}">
                <a16:creationId xmlns:a16="http://schemas.microsoft.com/office/drawing/2014/main" id="{E17D880D-5A21-43C7-A664-36D7ED14DBD8}"/>
              </a:ext>
            </a:extLst>
          </p:cNvPr>
          <p:cNvGrpSpPr/>
          <p:nvPr/>
        </p:nvGrpSpPr>
        <p:grpSpPr>
          <a:xfrm>
            <a:off x="2558292" y="3828338"/>
            <a:ext cx="1625796" cy="2087964"/>
            <a:chOff x="2558292" y="3828338"/>
            <a:chExt cx="1625796" cy="2087964"/>
          </a:xfrm>
        </p:grpSpPr>
        <p:pic>
          <p:nvPicPr>
            <p:cNvPr id="5" name="Picture 4" descr="A close up of a logo&#10;&#10;Description automatically generated">
              <a:extLst>
                <a:ext uri="{FF2B5EF4-FFF2-40B4-BE49-F238E27FC236}">
                  <a16:creationId xmlns:a16="http://schemas.microsoft.com/office/drawing/2014/main" id="{36C2AF38-96C6-48BA-8277-4225C850DE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7683" y="4155445"/>
              <a:ext cx="1407014" cy="1760857"/>
            </a:xfrm>
            <a:prstGeom prst="rect">
              <a:avLst/>
            </a:prstGeom>
          </p:spPr>
        </p:pic>
        <p:sp>
          <p:nvSpPr>
            <p:cNvPr id="36" name="TextBox 35">
              <a:extLst>
                <a:ext uri="{FF2B5EF4-FFF2-40B4-BE49-F238E27FC236}">
                  <a16:creationId xmlns:a16="http://schemas.microsoft.com/office/drawing/2014/main" id="{7C842140-A0E7-44D4-A08C-B8FA67C37553}"/>
                </a:ext>
              </a:extLst>
            </p:cNvPr>
            <p:cNvSpPr txBox="1"/>
            <p:nvPr/>
          </p:nvSpPr>
          <p:spPr>
            <a:xfrm flipH="1">
              <a:off x="2558292" y="3828338"/>
              <a:ext cx="1625796" cy="338554"/>
            </a:xfrm>
            <a:prstGeom prst="rect">
              <a:avLst/>
            </a:prstGeom>
            <a:noFill/>
          </p:spPr>
          <p:txBody>
            <a:bodyPr wrap="square" rtlCol="0">
              <a:spAutoFit/>
            </a:bodyPr>
            <a:lstStyle/>
            <a:p>
              <a:pPr algn="ctr"/>
              <a:r>
                <a:rPr lang="fr-FR" sz="1600" b="1" dirty="0">
                  <a:solidFill>
                    <a:srgbClr val="002060"/>
                  </a:solidFill>
                </a:rPr>
                <a:t>Service MAKEUP</a:t>
              </a:r>
            </a:p>
          </p:txBody>
        </p:sp>
      </p:grpSp>
      <p:grpSp>
        <p:nvGrpSpPr>
          <p:cNvPr id="52234" name="Group 52233">
            <a:extLst>
              <a:ext uri="{FF2B5EF4-FFF2-40B4-BE49-F238E27FC236}">
                <a16:creationId xmlns:a16="http://schemas.microsoft.com/office/drawing/2014/main" id="{24ACBC93-9500-4BB0-A722-9267C654FA35}"/>
              </a:ext>
            </a:extLst>
          </p:cNvPr>
          <p:cNvGrpSpPr/>
          <p:nvPr/>
        </p:nvGrpSpPr>
        <p:grpSpPr>
          <a:xfrm>
            <a:off x="4918490" y="3785571"/>
            <a:ext cx="1851119" cy="2130731"/>
            <a:chOff x="4918490" y="3785571"/>
            <a:chExt cx="1851119" cy="2130731"/>
          </a:xfrm>
        </p:grpSpPr>
        <p:pic>
          <p:nvPicPr>
            <p:cNvPr id="7" name="Picture 6" descr="A close up of a logo&#10;&#10;Description automatically generated">
              <a:extLst>
                <a:ext uri="{FF2B5EF4-FFF2-40B4-BE49-F238E27FC236}">
                  <a16:creationId xmlns:a16="http://schemas.microsoft.com/office/drawing/2014/main" id="{6591FA6E-EEDE-4B84-BC98-29D8CF7341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95601" y="4155445"/>
              <a:ext cx="1407014" cy="1760857"/>
            </a:xfrm>
            <a:prstGeom prst="rect">
              <a:avLst/>
            </a:prstGeom>
          </p:spPr>
        </p:pic>
        <p:sp>
          <p:nvSpPr>
            <p:cNvPr id="38" name="TextBox 37">
              <a:extLst>
                <a:ext uri="{FF2B5EF4-FFF2-40B4-BE49-F238E27FC236}">
                  <a16:creationId xmlns:a16="http://schemas.microsoft.com/office/drawing/2014/main" id="{D7B64958-1A9D-4039-9E53-829293C70B91}"/>
                </a:ext>
              </a:extLst>
            </p:cNvPr>
            <p:cNvSpPr txBox="1"/>
            <p:nvPr/>
          </p:nvSpPr>
          <p:spPr>
            <a:xfrm flipH="1">
              <a:off x="4918490" y="3785571"/>
              <a:ext cx="1851119" cy="338554"/>
            </a:xfrm>
            <a:prstGeom prst="rect">
              <a:avLst/>
            </a:prstGeom>
            <a:noFill/>
          </p:spPr>
          <p:txBody>
            <a:bodyPr wrap="square" rtlCol="0">
              <a:spAutoFit/>
            </a:bodyPr>
            <a:lstStyle/>
            <a:p>
              <a:pPr algn="ctr"/>
              <a:r>
                <a:rPr lang="fr-FR" sz="1600" b="1" dirty="0">
                  <a:solidFill>
                    <a:srgbClr val="002060"/>
                  </a:solidFill>
                </a:rPr>
                <a:t>Service SKINCARE</a:t>
              </a:r>
            </a:p>
          </p:txBody>
        </p:sp>
      </p:grpSp>
      <p:grpSp>
        <p:nvGrpSpPr>
          <p:cNvPr id="53" name="Group 52">
            <a:extLst>
              <a:ext uri="{FF2B5EF4-FFF2-40B4-BE49-F238E27FC236}">
                <a16:creationId xmlns:a16="http://schemas.microsoft.com/office/drawing/2014/main" id="{DB7EE205-EBB9-4D83-B4EB-FB4ACA538B69}"/>
              </a:ext>
            </a:extLst>
          </p:cNvPr>
          <p:cNvGrpSpPr/>
          <p:nvPr/>
        </p:nvGrpSpPr>
        <p:grpSpPr>
          <a:xfrm>
            <a:off x="7381048" y="3848919"/>
            <a:ext cx="1851119" cy="2067383"/>
            <a:chOff x="7381048" y="3848919"/>
            <a:chExt cx="1851119" cy="2067383"/>
          </a:xfrm>
        </p:grpSpPr>
        <p:pic>
          <p:nvPicPr>
            <p:cNvPr id="54" name="Picture 53" descr="A close up of a logo&#10;&#10;Description automatically generated">
              <a:extLst>
                <a:ext uri="{FF2B5EF4-FFF2-40B4-BE49-F238E27FC236}">
                  <a16:creationId xmlns:a16="http://schemas.microsoft.com/office/drawing/2014/main" id="{B0ED1E1E-455A-4C7C-AFE5-D1B990A846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03101" y="4155445"/>
              <a:ext cx="1407014" cy="1760857"/>
            </a:xfrm>
            <a:prstGeom prst="rect">
              <a:avLst/>
            </a:prstGeom>
          </p:spPr>
        </p:pic>
        <p:sp>
          <p:nvSpPr>
            <p:cNvPr id="55" name="TextBox 54">
              <a:extLst>
                <a:ext uri="{FF2B5EF4-FFF2-40B4-BE49-F238E27FC236}">
                  <a16:creationId xmlns:a16="http://schemas.microsoft.com/office/drawing/2014/main" id="{9F638B5B-589C-4CF1-A36E-95BB2039DFA2}"/>
                </a:ext>
              </a:extLst>
            </p:cNvPr>
            <p:cNvSpPr txBox="1"/>
            <p:nvPr/>
          </p:nvSpPr>
          <p:spPr>
            <a:xfrm flipH="1">
              <a:off x="7381048" y="3848919"/>
              <a:ext cx="1851119" cy="338554"/>
            </a:xfrm>
            <a:prstGeom prst="rect">
              <a:avLst/>
            </a:prstGeom>
            <a:noFill/>
          </p:spPr>
          <p:txBody>
            <a:bodyPr wrap="square" rtlCol="0">
              <a:spAutoFit/>
            </a:bodyPr>
            <a:lstStyle/>
            <a:p>
              <a:pPr algn="ctr"/>
              <a:r>
                <a:rPr lang="fr-FR" sz="1600" b="1" dirty="0">
                  <a:solidFill>
                    <a:srgbClr val="002060"/>
                  </a:solidFill>
                </a:rPr>
                <a:t>Service HAIR</a:t>
              </a:r>
            </a:p>
          </p:txBody>
        </p:sp>
      </p:grpSp>
      <p:sp>
        <p:nvSpPr>
          <p:cNvPr id="56" name="TextBox 55">
            <a:extLst>
              <a:ext uri="{FF2B5EF4-FFF2-40B4-BE49-F238E27FC236}">
                <a16:creationId xmlns:a16="http://schemas.microsoft.com/office/drawing/2014/main" id="{13DA8ADC-AB77-43C1-BF76-DC7E0422C3DE}"/>
              </a:ext>
            </a:extLst>
          </p:cNvPr>
          <p:cNvSpPr txBox="1"/>
          <p:nvPr/>
        </p:nvSpPr>
        <p:spPr>
          <a:xfrm flipH="1">
            <a:off x="2203799" y="579629"/>
            <a:ext cx="2895506" cy="338554"/>
          </a:xfrm>
          <a:prstGeom prst="rect">
            <a:avLst/>
          </a:prstGeom>
          <a:noFill/>
        </p:spPr>
        <p:txBody>
          <a:bodyPr wrap="square" rtlCol="0">
            <a:spAutoFit/>
          </a:bodyPr>
          <a:lstStyle/>
          <a:p>
            <a:r>
              <a:rPr lang="fr-FR" sz="1600" b="1" dirty="0">
                <a:solidFill>
                  <a:srgbClr val="0070C0"/>
                </a:solidFill>
              </a:rPr>
              <a:t>www.sephora.com/MAKEUP</a:t>
            </a:r>
          </a:p>
        </p:txBody>
      </p:sp>
      <p:sp>
        <p:nvSpPr>
          <p:cNvPr id="57" name="TextBox 56">
            <a:extLst>
              <a:ext uri="{FF2B5EF4-FFF2-40B4-BE49-F238E27FC236}">
                <a16:creationId xmlns:a16="http://schemas.microsoft.com/office/drawing/2014/main" id="{306F4F19-5DD2-4334-9BA3-ED2DD5FE6EF1}"/>
              </a:ext>
            </a:extLst>
          </p:cNvPr>
          <p:cNvSpPr txBox="1"/>
          <p:nvPr/>
        </p:nvSpPr>
        <p:spPr>
          <a:xfrm flipH="1">
            <a:off x="4604320" y="911153"/>
            <a:ext cx="2895506" cy="338554"/>
          </a:xfrm>
          <a:prstGeom prst="rect">
            <a:avLst/>
          </a:prstGeom>
          <a:noFill/>
        </p:spPr>
        <p:txBody>
          <a:bodyPr wrap="square" rtlCol="0">
            <a:spAutoFit/>
          </a:bodyPr>
          <a:lstStyle/>
          <a:p>
            <a:r>
              <a:rPr lang="fr-FR" sz="1600" b="1" dirty="0">
                <a:solidFill>
                  <a:srgbClr val="0070C0"/>
                </a:solidFill>
              </a:rPr>
              <a:t>www.sephora.com/SKINCARE</a:t>
            </a:r>
          </a:p>
        </p:txBody>
      </p:sp>
      <p:sp>
        <p:nvSpPr>
          <p:cNvPr id="58" name="TextBox 57">
            <a:extLst>
              <a:ext uri="{FF2B5EF4-FFF2-40B4-BE49-F238E27FC236}">
                <a16:creationId xmlns:a16="http://schemas.microsoft.com/office/drawing/2014/main" id="{405D0B29-9D92-41ED-A02B-B77C8AFEE855}"/>
              </a:ext>
            </a:extLst>
          </p:cNvPr>
          <p:cNvSpPr txBox="1"/>
          <p:nvPr/>
        </p:nvSpPr>
        <p:spPr>
          <a:xfrm flipH="1">
            <a:off x="7069924" y="568234"/>
            <a:ext cx="2895506" cy="338554"/>
          </a:xfrm>
          <a:prstGeom prst="rect">
            <a:avLst/>
          </a:prstGeom>
          <a:noFill/>
        </p:spPr>
        <p:txBody>
          <a:bodyPr wrap="square" rtlCol="0">
            <a:spAutoFit/>
          </a:bodyPr>
          <a:lstStyle/>
          <a:p>
            <a:r>
              <a:rPr lang="fr-FR" sz="1600" b="1" dirty="0">
                <a:solidFill>
                  <a:srgbClr val="0070C0"/>
                </a:solidFill>
              </a:rPr>
              <a:t>www.sephora.com/HAIR</a:t>
            </a:r>
          </a:p>
        </p:txBody>
      </p:sp>
      <p:sp>
        <p:nvSpPr>
          <p:cNvPr id="60" name="TextBox 59">
            <a:extLst>
              <a:ext uri="{FF2B5EF4-FFF2-40B4-BE49-F238E27FC236}">
                <a16:creationId xmlns:a16="http://schemas.microsoft.com/office/drawing/2014/main" id="{F214337F-7086-4E14-AA8E-DA925143740D}"/>
              </a:ext>
            </a:extLst>
          </p:cNvPr>
          <p:cNvSpPr txBox="1"/>
          <p:nvPr/>
        </p:nvSpPr>
        <p:spPr>
          <a:xfrm flipH="1">
            <a:off x="1393003" y="3954848"/>
            <a:ext cx="430887" cy="1767607"/>
          </a:xfrm>
          <a:prstGeom prst="rect">
            <a:avLst/>
          </a:prstGeom>
          <a:noFill/>
        </p:spPr>
        <p:txBody>
          <a:bodyPr vert="vert270" wrap="square" rtlCol="0" anchor="ctr" anchorCtr="0">
            <a:spAutoFit/>
          </a:bodyPr>
          <a:lstStyle/>
          <a:p>
            <a:r>
              <a:rPr lang="fr-FR" sz="1600" b="1" dirty="0" err="1">
                <a:solidFill>
                  <a:schemeClr val="tx1">
                    <a:lumMod val="50000"/>
                    <a:lumOff val="50000"/>
                  </a:schemeClr>
                </a:solidFill>
              </a:rPr>
              <a:t>Kubernetes</a:t>
            </a:r>
            <a:r>
              <a:rPr lang="fr-FR" sz="1600" b="1" dirty="0">
                <a:solidFill>
                  <a:schemeClr val="tx1">
                    <a:lumMod val="50000"/>
                    <a:lumOff val="50000"/>
                  </a:schemeClr>
                </a:solidFill>
              </a:rPr>
              <a:t> Cluster</a:t>
            </a:r>
          </a:p>
        </p:txBody>
      </p:sp>
    </p:spTree>
    <p:extLst>
      <p:ext uri="{BB962C8B-B14F-4D97-AF65-F5344CB8AC3E}">
        <p14:creationId xmlns:p14="http://schemas.microsoft.com/office/powerpoint/2010/main" val="2674996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1"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par>
                          <p:cTn id="7" fill="hold">
                            <p:stCondLst>
                              <p:cond delay="0"/>
                            </p:stCondLst>
                            <p:childTnLst>
                              <p:par>
                                <p:cTn id="8" presetID="35" presetClass="path" presetSubtype="0" accel="50000" decel="50000" fill="hold" grpId="0" nodeType="afterEffect">
                                  <p:stCondLst>
                                    <p:cond delay="0"/>
                                  </p:stCondLst>
                                  <p:childTnLst>
                                    <p:animMotion origin="layout" path="M 3.54167E-6 4.81481E-6 L -0.41394 0.00185 " pathEditMode="relative" rAng="0" ptsTypes="AA">
                                      <p:cBhvr>
                                        <p:cTn id="9" dur="2000" fill="hold"/>
                                        <p:tgtEl>
                                          <p:spTgt spid="4"/>
                                        </p:tgtEl>
                                        <p:attrNameLst>
                                          <p:attrName>ppt_x</p:attrName>
                                          <p:attrName>ppt_y</p:attrName>
                                        </p:attrNameLst>
                                      </p:cBhvr>
                                      <p:rCtr x="-20703" y="93"/>
                                    </p:animMotion>
                                  </p:childTnLst>
                                </p:cTn>
                              </p:par>
                            </p:childTnLst>
                          </p:cTn>
                        </p:par>
                        <p:par>
                          <p:cTn id="10" fill="hold">
                            <p:stCondLst>
                              <p:cond delay="2000"/>
                            </p:stCondLst>
                            <p:childTnLst>
                              <p:par>
                                <p:cTn id="11" presetID="10" presetClass="entr" presetSubtype="0" fill="hold" grpId="0" nodeType="after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0"/>
                                        </p:tgtEl>
                                        <p:attrNameLst>
                                          <p:attrName>style.visibility</p:attrName>
                                        </p:attrNameLst>
                                      </p:cBhvr>
                                      <p:to>
                                        <p:strVal val="visible"/>
                                      </p:to>
                                    </p:set>
                                    <p:animEffect transition="in" filter="fade">
                                      <p:cBhvr>
                                        <p:cTn id="16" dur="500"/>
                                        <p:tgtEl>
                                          <p:spTgt spid="60"/>
                                        </p:tgtEl>
                                      </p:cBhvr>
                                    </p:animEffect>
                                  </p:childTnLst>
                                </p:cTn>
                              </p:par>
                            </p:childTnLst>
                          </p:cTn>
                        </p:par>
                        <p:par>
                          <p:cTn id="17" fill="hold">
                            <p:stCondLst>
                              <p:cond delay="2500"/>
                            </p:stCondLst>
                            <p:childTnLst>
                              <p:par>
                                <p:cTn id="18" presetID="53" presetClass="entr" presetSubtype="16" fill="hold" nodeType="afterEffect">
                                  <p:stCondLst>
                                    <p:cond delay="0"/>
                                  </p:stCondLst>
                                  <p:childTnLst>
                                    <p:set>
                                      <p:cBhvr>
                                        <p:cTn id="19" dur="1" fill="hold">
                                          <p:stCondLst>
                                            <p:cond delay="0"/>
                                          </p:stCondLst>
                                        </p:cTn>
                                        <p:tgtEl>
                                          <p:spTgt spid="52235"/>
                                        </p:tgtEl>
                                        <p:attrNameLst>
                                          <p:attrName>style.visibility</p:attrName>
                                        </p:attrNameLst>
                                      </p:cBhvr>
                                      <p:to>
                                        <p:strVal val="visible"/>
                                      </p:to>
                                    </p:set>
                                    <p:anim calcmode="lin" valueType="num">
                                      <p:cBhvr>
                                        <p:cTn id="20" dur="500" fill="hold"/>
                                        <p:tgtEl>
                                          <p:spTgt spid="52235"/>
                                        </p:tgtEl>
                                        <p:attrNameLst>
                                          <p:attrName>ppt_w</p:attrName>
                                        </p:attrNameLst>
                                      </p:cBhvr>
                                      <p:tavLst>
                                        <p:tav tm="0">
                                          <p:val>
                                            <p:fltVal val="0"/>
                                          </p:val>
                                        </p:tav>
                                        <p:tav tm="100000">
                                          <p:val>
                                            <p:strVal val="#ppt_w"/>
                                          </p:val>
                                        </p:tav>
                                      </p:tavLst>
                                    </p:anim>
                                    <p:anim calcmode="lin" valueType="num">
                                      <p:cBhvr>
                                        <p:cTn id="21" dur="500" fill="hold"/>
                                        <p:tgtEl>
                                          <p:spTgt spid="52235"/>
                                        </p:tgtEl>
                                        <p:attrNameLst>
                                          <p:attrName>ppt_h</p:attrName>
                                        </p:attrNameLst>
                                      </p:cBhvr>
                                      <p:tavLst>
                                        <p:tav tm="0">
                                          <p:val>
                                            <p:fltVal val="0"/>
                                          </p:val>
                                        </p:tav>
                                        <p:tav tm="100000">
                                          <p:val>
                                            <p:strVal val="#ppt_h"/>
                                          </p:val>
                                        </p:tav>
                                      </p:tavLst>
                                    </p:anim>
                                    <p:animEffect transition="in" filter="fade">
                                      <p:cBhvr>
                                        <p:cTn id="22" dur="500"/>
                                        <p:tgtEl>
                                          <p:spTgt spid="52235"/>
                                        </p:tgtEl>
                                      </p:cBhvr>
                                    </p:animEffect>
                                  </p:childTnLst>
                                </p:cTn>
                              </p:par>
                            </p:childTnLst>
                          </p:cTn>
                        </p:par>
                        <p:par>
                          <p:cTn id="23" fill="hold">
                            <p:stCondLst>
                              <p:cond delay="3000"/>
                            </p:stCondLst>
                            <p:childTnLst>
                              <p:par>
                                <p:cTn id="24" presetID="53" presetClass="entr" presetSubtype="16" fill="hold" nodeType="afterEffect">
                                  <p:stCondLst>
                                    <p:cond delay="0"/>
                                  </p:stCondLst>
                                  <p:childTnLst>
                                    <p:set>
                                      <p:cBhvr>
                                        <p:cTn id="25" dur="1" fill="hold">
                                          <p:stCondLst>
                                            <p:cond delay="0"/>
                                          </p:stCondLst>
                                        </p:cTn>
                                        <p:tgtEl>
                                          <p:spTgt spid="52234"/>
                                        </p:tgtEl>
                                        <p:attrNameLst>
                                          <p:attrName>style.visibility</p:attrName>
                                        </p:attrNameLst>
                                      </p:cBhvr>
                                      <p:to>
                                        <p:strVal val="visible"/>
                                      </p:to>
                                    </p:set>
                                    <p:anim calcmode="lin" valueType="num">
                                      <p:cBhvr>
                                        <p:cTn id="26" dur="500" fill="hold"/>
                                        <p:tgtEl>
                                          <p:spTgt spid="52234"/>
                                        </p:tgtEl>
                                        <p:attrNameLst>
                                          <p:attrName>ppt_w</p:attrName>
                                        </p:attrNameLst>
                                      </p:cBhvr>
                                      <p:tavLst>
                                        <p:tav tm="0">
                                          <p:val>
                                            <p:fltVal val="0"/>
                                          </p:val>
                                        </p:tav>
                                        <p:tav tm="100000">
                                          <p:val>
                                            <p:strVal val="#ppt_w"/>
                                          </p:val>
                                        </p:tav>
                                      </p:tavLst>
                                    </p:anim>
                                    <p:anim calcmode="lin" valueType="num">
                                      <p:cBhvr>
                                        <p:cTn id="27" dur="500" fill="hold"/>
                                        <p:tgtEl>
                                          <p:spTgt spid="52234"/>
                                        </p:tgtEl>
                                        <p:attrNameLst>
                                          <p:attrName>ppt_h</p:attrName>
                                        </p:attrNameLst>
                                      </p:cBhvr>
                                      <p:tavLst>
                                        <p:tav tm="0">
                                          <p:val>
                                            <p:fltVal val="0"/>
                                          </p:val>
                                        </p:tav>
                                        <p:tav tm="100000">
                                          <p:val>
                                            <p:strVal val="#ppt_h"/>
                                          </p:val>
                                        </p:tav>
                                      </p:tavLst>
                                    </p:anim>
                                    <p:animEffect transition="in" filter="fade">
                                      <p:cBhvr>
                                        <p:cTn id="28" dur="500"/>
                                        <p:tgtEl>
                                          <p:spTgt spid="52234"/>
                                        </p:tgtEl>
                                      </p:cBhvr>
                                    </p:animEffect>
                                  </p:childTnLst>
                                </p:cTn>
                              </p:par>
                            </p:childTnLst>
                          </p:cTn>
                        </p:par>
                        <p:par>
                          <p:cTn id="29" fill="hold">
                            <p:stCondLst>
                              <p:cond delay="3500"/>
                            </p:stCondLst>
                            <p:childTnLst>
                              <p:par>
                                <p:cTn id="30" presetID="53" presetClass="entr" presetSubtype="16" fill="hold" nodeType="afterEffect">
                                  <p:stCondLst>
                                    <p:cond delay="0"/>
                                  </p:stCondLst>
                                  <p:childTnLst>
                                    <p:set>
                                      <p:cBhvr>
                                        <p:cTn id="31" dur="1" fill="hold">
                                          <p:stCondLst>
                                            <p:cond delay="0"/>
                                          </p:stCondLst>
                                        </p:cTn>
                                        <p:tgtEl>
                                          <p:spTgt spid="53"/>
                                        </p:tgtEl>
                                        <p:attrNameLst>
                                          <p:attrName>style.visibility</p:attrName>
                                        </p:attrNameLst>
                                      </p:cBhvr>
                                      <p:to>
                                        <p:strVal val="visible"/>
                                      </p:to>
                                    </p:set>
                                    <p:anim calcmode="lin" valueType="num">
                                      <p:cBhvr>
                                        <p:cTn id="32" dur="500" fill="hold"/>
                                        <p:tgtEl>
                                          <p:spTgt spid="53"/>
                                        </p:tgtEl>
                                        <p:attrNameLst>
                                          <p:attrName>ppt_w</p:attrName>
                                        </p:attrNameLst>
                                      </p:cBhvr>
                                      <p:tavLst>
                                        <p:tav tm="0">
                                          <p:val>
                                            <p:fltVal val="0"/>
                                          </p:val>
                                        </p:tav>
                                        <p:tav tm="100000">
                                          <p:val>
                                            <p:strVal val="#ppt_w"/>
                                          </p:val>
                                        </p:tav>
                                      </p:tavLst>
                                    </p:anim>
                                    <p:anim calcmode="lin" valueType="num">
                                      <p:cBhvr>
                                        <p:cTn id="33" dur="500" fill="hold"/>
                                        <p:tgtEl>
                                          <p:spTgt spid="53"/>
                                        </p:tgtEl>
                                        <p:attrNameLst>
                                          <p:attrName>ppt_h</p:attrName>
                                        </p:attrNameLst>
                                      </p:cBhvr>
                                      <p:tavLst>
                                        <p:tav tm="0">
                                          <p:val>
                                            <p:fltVal val="0"/>
                                          </p:val>
                                        </p:tav>
                                        <p:tav tm="100000">
                                          <p:val>
                                            <p:strVal val="#ppt_h"/>
                                          </p:val>
                                        </p:tav>
                                      </p:tavLst>
                                    </p:anim>
                                    <p:animEffect transition="in" filter="fade">
                                      <p:cBhvr>
                                        <p:cTn id="34" dur="500"/>
                                        <p:tgtEl>
                                          <p:spTgt spid="53"/>
                                        </p:tgtEl>
                                      </p:cBhvr>
                                    </p:animEffect>
                                  </p:childTnLst>
                                </p:cTn>
                              </p:par>
                            </p:childTnLst>
                          </p:cTn>
                        </p:par>
                        <p:par>
                          <p:cTn id="35" fill="hold">
                            <p:stCondLst>
                              <p:cond delay="4000"/>
                            </p:stCondLst>
                            <p:childTnLst>
                              <p:par>
                                <p:cTn id="36" presetID="22" presetClass="entr" presetSubtype="8" fill="hold" grpId="0" nodeType="afterEffect">
                                  <p:stCondLst>
                                    <p:cond delay="0"/>
                                  </p:stCondLst>
                                  <p:childTnLst>
                                    <p:set>
                                      <p:cBhvr>
                                        <p:cTn id="37" dur="1" fill="hold">
                                          <p:stCondLst>
                                            <p:cond delay="0"/>
                                          </p:stCondLst>
                                        </p:cTn>
                                        <p:tgtEl>
                                          <p:spTgt spid="58">
                                            <p:txEl>
                                              <p:pRg st="0" end="0"/>
                                            </p:txEl>
                                          </p:spTgt>
                                        </p:tgtEl>
                                        <p:attrNameLst>
                                          <p:attrName>style.visibility</p:attrName>
                                        </p:attrNameLst>
                                      </p:cBhvr>
                                      <p:to>
                                        <p:strVal val="visible"/>
                                      </p:to>
                                    </p:set>
                                    <p:animEffect transition="in" filter="wipe(left)">
                                      <p:cBhvr>
                                        <p:cTn id="38" dur="500"/>
                                        <p:tgtEl>
                                          <p:spTgt spid="58">
                                            <p:txEl>
                                              <p:pRg st="0" end="0"/>
                                            </p:txEl>
                                          </p:spTgt>
                                        </p:tgtEl>
                                      </p:cBhvr>
                                    </p:animEffect>
                                  </p:childTnLst>
                                </p:cTn>
                              </p:par>
                            </p:childTnLst>
                          </p:cTn>
                        </p:par>
                        <p:par>
                          <p:cTn id="39" fill="hold">
                            <p:stCondLst>
                              <p:cond delay="4500"/>
                            </p:stCondLst>
                            <p:childTnLst>
                              <p:par>
                                <p:cTn id="40" presetID="22" presetClass="entr" presetSubtype="8" fill="hold" grpId="0" nodeType="afterEffect">
                                  <p:stCondLst>
                                    <p:cond delay="0"/>
                                  </p:stCondLst>
                                  <p:childTnLst>
                                    <p:set>
                                      <p:cBhvr>
                                        <p:cTn id="41" dur="1" fill="hold">
                                          <p:stCondLst>
                                            <p:cond delay="0"/>
                                          </p:stCondLst>
                                        </p:cTn>
                                        <p:tgtEl>
                                          <p:spTgt spid="57"/>
                                        </p:tgtEl>
                                        <p:attrNameLst>
                                          <p:attrName>style.visibility</p:attrName>
                                        </p:attrNameLst>
                                      </p:cBhvr>
                                      <p:to>
                                        <p:strVal val="visible"/>
                                      </p:to>
                                    </p:set>
                                    <p:animEffect transition="in" filter="wipe(left)">
                                      <p:cBhvr>
                                        <p:cTn id="42" dur="500"/>
                                        <p:tgtEl>
                                          <p:spTgt spid="57"/>
                                        </p:tgtEl>
                                      </p:cBhvr>
                                    </p:animEffect>
                                  </p:childTnLst>
                                </p:cTn>
                              </p:par>
                            </p:childTnLst>
                          </p:cTn>
                        </p:par>
                        <p:par>
                          <p:cTn id="43" fill="hold">
                            <p:stCondLst>
                              <p:cond delay="5000"/>
                            </p:stCondLst>
                            <p:childTnLst>
                              <p:par>
                                <p:cTn id="44" presetID="22" presetClass="entr" presetSubtype="8" fill="hold" grpId="0" nodeType="afterEffect">
                                  <p:stCondLst>
                                    <p:cond delay="0"/>
                                  </p:stCondLst>
                                  <p:childTnLst>
                                    <p:set>
                                      <p:cBhvr>
                                        <p:cTn id="45" dur="1" fill="hold">
                                          <p:stCondLst>
                                            <p:cond delay="0"/>
                                          </p:stCondLst>
                                        </p:cTn>
                                        <p:tgtEl>
                                          <p:spTgt spid="56"/>
                                        </p:tgtEl>
                                        <p:attrNameLst>
                                          <p:attrName>style.visibility</p:attrName>
                                        </p:attrNameLst>
                                      </p:cBhvr>
                                      <p:to>
                                        <p:strVal val="visible"/>
                                      </p:to>
                                    </p:set>
                                    <p:animEffect transition="in" filter="wipe(left)">
                                      <p:cBhvr>
                                        <p:cTn id="46" dur="500"/>
                                        <p:tgtEl>
                                          <p:spTgt spid="56"/>
                                        </p:tgtEl>
                                      </p:cBhvr>
                                    </p:animEffect>
                                  </p:childTnLst>
                                </p:cTn>
                              </p:par>
                            </p:childTnLst>
                          </p:cTn>
                        </p:par>
                      </p:childTnLst>
                    </p:cTn>
                  </p:par>
                  <p:par>
                    <p:cTn id="47" fill="hold">
                      <p:stCondLst>
                        <p:cond delay="indefinite"/>
                      </p:stCondLst>
                      <p:childTnLst>
                        <p:par>
                          <p:cTn id="48" fill="hold">
                            <p:stCondLst>
                              <p:cond delay="0"/>
                            </p:stCondLst>
                            <p:childTnLst>
                              <p:par>
                                <p:cTn id="49" presetID="47" presetClass="entr" presetSubtype="0" fill="hold" nodeType="clickEffect">
                                  <p:stCondLst>
                                    <p:cond delay="0"/>
                                  </p:stCondLst>
                                  <p:childTnLst>
                                    <p:set>
                                      <p:cBhvr>
                                        <p:cTn id="50" dur="1" fill="hold">
                                          <p:stCondLst>
                                            <p:cond delay="0"/>
                                          </p:stCondLst>
                                        </p:cTn>
                                        <p:tgtEl>
                                          <p:spTgt spid="26"/>
                                        </p:tgtEl>
                                        <p:attrNameLst>
                                          <p:attrName>style.visibility</p:attrName>
                                        </p:attrNameLst>
                                      </p:cBhvr>
                                      <p:to>
                                        <p:strVal val="visible"/>
                                      </p:to>
                                    </p:set>
                                    <p:animEffect transition="in" filter="fade">
                                      <p:cBhvr>
                                        <p:cTn id="51" dur="1000"/>
                                        <p:tgtEl>
                                          <p:spTgt spid="26"/>
                                        </p:tgtEl>
                                      </p:cBhvr>
                                    </p:animEffect>
                                    <p:anim calcmode="lin" valueType="num">
                                      <p:cBhvr>
                                        <p:cTn id="52" dur="1000" fill="hold"/>
                                        <p:tgtEl>
                                          <p:spTgt spid="26"/>
                                        </p:tgtEl>
                                        <p:attrNameLst>
                                          <p:attrName>ppt_x</p:attrName>
                                        </p:attrNameLst>
                                      </p:cBhvr>
                                      <p:tavLst>
                                        <p:tav tm="0">
                                          <p:val>
                                            <p:strVal val="#ppt_x"/>
                                          </p:val>
                                        </p:tav>
                                        <p:tav tm="100000">
                                          <p:val>
                                            <p:strVal val="#ppt_x"/>
                                          </p:val>
                                        </p:tav>
                                      </p:tavLst>
                                    </p:anim>
                                    <p:anim calcmode="lin" valueType="num">
                                      <p:cBhvr>
                                        <p:cTn id="53" dur="1000" fill="hold"/>
                                        <p:tgtEl>
                                          <p:spTgt spid="26"/>
                                        </p:tgtEl>
                                        <p:attrNameLst>
                                          <p:attrName>ppt_y</p:attrName>
                                        </p:attrNameLst>
                                      </p:cBhvr>
                                      <p:tavLst>
                                        <p:tav tm="0">
                                          <p:val>
                                            <p:strVal val="#ppt_y-.1"/>
                                          </p:val>
                                        </p:tav>
                                        <p:tav tm="100000">
                                          <p:val>
                                            <p:strVal val="#ppt_y"/>
                                          </p:val>
                                        </p:tav>
                                      </p:tavLst>
                                    </p:anim>
                                  </p:childTnLst>
                                </p:cTn>
                              </p:par>
                            </p:childTnLst>
                          </p:cTn>
                        </p:par>
                        <p:par>
                          <p:cTn id="54" fill="hold">
                            <p:stCondLst>
                              <p:cond delay="1500"/>
                            </p:stCondLst>
                            <p:childTnLst>
                              <p:par>
                                <p:cTn id="55" presetID="22" presetClass="entr" presetSubtype="1" fill="hold" nodeType="afterEffect">
                                  <p:stCondLst>
                                    <p:cond delay="0"/>
                                  </p:stCondLst>
                                  <p:childTnLst>
                                    <p:set>
                                      <p:cBhvr>
                                        <p:cTn id="56" dur="1" fill="hold">
                                          <p:stCondLst>
                                            <p:cond delay="0"/>
                                          </p:stCondLst>
                                        </p:cTn>
                                        <p:tgtEl>
                                          <p:spTgt spid="18"/>
                                        </p:tgtEl>
                                        <p:attrNameLst>
                                          <p:attrName>style.visibility</p:attrName>
                                        </p:attrNameLst>
                                      </p:cBhvr>
                                      <p:to>
                                        <p:strVal val="visible"/>
                                      </p:to>
                                    </p:set>
                                    <p:animEffect transition="in" filter="wipe(up)">
                                      <p:cBhvr>
                                        <p:cTn id="57" dur="500"/>
                                        <p:tgtEl>
                                          <p:spTgt spid="18"/>
                                        </p:tgtEl>
                                      </p:cBhvr>
                                    </p:animEffect>
                                  </p:childTnLst>
                                </p:cTn>
                              </p:par>
                            </p:childTnLst>
                          </p:cTn>
                        </p:par>
                        <p:par>
                          <p:cTn id="58" fill="hold">
                            <p:stCondLst>
                              <p:cond delay="2000"/>
                            </p:stCondLst>
                            <p:childTnLst>
                              <p:par>
                                <p:cTn id="59" presetID="47" presetClass="entr" presetSubtype="0" fill="hold" nodeType="afterEffect">
                                  <p:stCondLst>
                                    <p:cond delay="0"/>
                                  </p:stCondLst>
                                  <p:childTnLst>
                                    <p:set>
                                      <p:cBhvr>
                                        <p:cTn id="60" dur="1" fill="hold">
                                          <p:stCondLst>
                                            <p:cond delay="0"/>
                                          </p:stCondLst>
                                        </p:cTn>
                                        <p:tgtEl>
                                          <p:spTgt spid="29"/>
                                        </p:tgtEl>
                                        <p:attrNameLst>
                                          <p:attrName>style.visibility</p:attrName>
                                        </p:attrNameLst>
                                      </p:cBhvr>
                                      <p:to>
                                        <p:strVal val="visible"/>
                                      </p:to>
                                    </p:set>
                                    <p:animEffect transition="in" filter="fade">
                                      <p:cBhvr>
                                        <p:cTn id="61" dur="1000"/>
                                        <p:tgtEl>
                                          <p:spTgt spid="29"/>
                                        </p:tgtEl>
                                      </p:cBhvr>
                                    </p:animEffect>
                                    <p:anim calcmode="lin" valueType="num">
                                      <p:cBhvr>
                                        <p:cTn id="62" dur="1000" fill="hold"/>
                                        <p:tgtEl>
                                          <p:spTgt spid="29"/>
                                        </p:tgtEl>
                                        <p:attrNameLst>
                                          <p:attrName>ppt_x</p:attrName>
                                        </p:attrNameLst>
                                      </p:cBhvr>
                                      <p:tavLst>
                                        <p:tav tm="0">
                                          <p:val>
                                            <p:strVal val="#ppt_x"/>
                                          </p:val>
                                        </p:tav>
                                        <p:tav tm="100000">
                                          <p:val>
                                            <p:strVal val="#ppt_x"/>
                                          </p:val>
                                        </p:tav>
                                      </p:tavLst>
                                    </p:anim>
                                    <p:anim calcmode="lin" valueType="num">
                                      <p:cBhvr>
                                        <p:cTn id="63" dur="1000" fill="hold"/>
                                        <p:tgtEl>
                                          <p:spTgt spid="29"/>
                                        </p:tgtEl>
                                        <p:attrNameLst>
                                          <p:attrName>ppt_y</p:attrName>
                                        </p:attrNameLst>
                                      </p:cBhvr>
                                      <p:tavLst>
                                        <p:tav tm="0">
                                          <p:val>
                                            <p:strVal val="#ppt_y-.1"/>
                                          </p:val>
                                        </p:tav>
                                        <p:tav tm="100000">
                                          <p:val>
                                            <p:strVal val="#ppt_y"/>
                                          </p:val>
                                        </p:tav>
                                      </p:tavLst>
                                    </p:anim>
                                  </p:childTnLst>
                                </p:cTn>
                              </p:par>
                            </p:childTnLst>
                          </p:cTn>
                        </p:par>
                        <p:par>
                          <p:cTn id="64" fill="hold">
                            <p:stCondLst>
                              <p:cond delay="3500"/>
                            </p:stCondLst>
                            <p:childTnLst>
                              <p:par>
                                <p:cTn id="65" presetID="22" presetClass="entr" presetSubtype="1" fill="hold" nodeType="afterEffect">
                                  <p:stCondLst>
                                    <p:cond delay="0"/>
                                  </p:stCondLst>
                                  <p:childTnLst>
                                    <p:set>
                                      <p:cBhvr>
                                        <p:cTn id="66" dur="1" fill="hold">
                                          <p:stCondLst>
                                            <p:cond delay="0"/>
                                          </p:stCondLst>
                                        </p:cTn>
                                        <p:tgtEl>
                                          <p:spTgt spid="19"/>
                                        </p:tgtEl>
                                        <p:attrNameLst>
                                          <p:attrName>style.visibility</p:attrName>
                                        </p:attrNameLst>
                                      </p:cBhvr>
                                      <p:to>
                                        <p:strVal val="visible"/>
                                      </p:to>
                                    </p:set>
                                    <p:animEffect transition="in" filter="wipe(up)">
                                      <p:cBhvr>
                                        <p:cTn id="67" dur="500"/>
                                        <p:tgtEl>
                                          <p:spTgt spid="19"/>
                                        </p:tgtEl>
                                      </p:cBhvr>
                                    </p:animEffect>
                                  </p:childTnLst>
                                </p:cTn>
                              </p:par>
                            </p:childTnLst>
                          </p:cTn>
                        </p:par>
                        <p:par>
                          <p:cTn id="68" fill="hold">
                            <p:stCondLst>
                              <p:cond delay="4000"/>
                            </p:stCondLst>
                            <p:childTnLst>
                              <p:par>
                                <p:cTn id="69" presetID="47" presetClass="entr" presetSubtype="0" fill="hold" nodeType="afterEffect">
                                  <p:stCondLst>
                                    <p:cond delay="0"/>
                                  </p:stCondLst>
                                  <p:childTnLst>
                                    <p:set>
                                      <p:cBhvr>
                                        <p:cTn id="70" dur="1" fill="hold">
                                          <p:stCondLst>
                                            <p:cond delay="0"/>
                                          </p:stCondLst>
                                        </p:cTn>
                                        <p:tgtEl>
                                          <p:spTgt spid="32"/>
                                        </p:tgtEl>
                                        <p:attrNameLst>
                                          <p:attrName>style.visibility</p:attrName>
                                        </p:attrNameLst>
                                      </p:cBhvr>
                                      <p:to>
                                        <p:strVal val="visible"/>
                                      </p:to>
                                    </p:set>
                                    <p:animEffect transition="in" filter="fade">
                                      <p:cBhvr>
                                        <p:cTn id="71" dur="1000"/>
                                        <p:tgtEl>
                                          <p:spTgt spid="32"/>
                                        </p:tgtEl>
                                      </p:cBhvr>
                                    </p:animEffect>
                                    <p:anim calcmode="lin" valueType="num">
                                      <p:cBhvr>
                                        <p:cTn id="72" dur="1000" fill="hold"/>
                                        <p:tgtEl>
                                          <p:spTgt spid="32"/>
                                        </p:tgtEl>
                                        <p:attrNameLst>
                                          <p:attrName>ppt_x</p:attrName>
                                        </p:attrNameLst>
                                      </p:cBhvr>
                                      <p:tavLst>
                                        <p:tav tm="0">
                                          <p:val>
                                            <p:strVal val="#ppt_x"/>
                                          </p:val>
                                        </p:tav>
                                        <p:tav tm="100000">
                                          <p:val>
                                            <p:strVal val="#ppt_x"/>
                                          </p:val>
                                        </p:tav>
                                      </p:tavLst>
                                    </p:anim>
                                    <p:anim calcmode="lin" valueType="num">
                                      <p:cBhvr>
                                        <p:cTn id="73" dur="1000" fill="hold"/>
                                        <p:tgtEl>
                                          <p:spTgt spid="32"/>
                                        </p:tgtEl>
                                        <p:attrNameLst>
                                          <p:attrName>ppt_y</p:attrName>
                                        </p:attrNameLst>
                                      </p:cBhvr>
                                      <p:tavLst>
                                        <p:tav tm="0">
                                          <p:val>
                                            <p:strVal val="#ppt_y-.1"/>
                                          </p:val>
                                        </p:tav>
                                        <p:tav tm="100000">
                                          <p:val>
                                            <p:strVal val="#ppt_y"/>
                                          </p:val>
                                        </p:tav>
                                      </p:tavLst>
                                    </p:anim>
                                  </p:childTnLst>
                                </p:cTn>
                              </p:par>
                            </p:childTnLst>
                          </p:cTn>
                        </p:par>
                        <p:par>
                          <p:cTn id="74" fill="hold">
                            <p:stCondLst>
                              <p:cond delay="5500"/>
                            </p:stCondLst>
                            <p:childTnLst>
                              <p:par>
                                <p:cTn id="75" presetID="22" presetClass="entr" presetSubtype="1" fill="hold" nodeType="afterEffect">
                                  <p:stCondLst>
                                    <p:cond delay="0"/>
                                  </p:stCondLst>
                                  <p:childTnLst>
                                    <p:set>
                                      <p:cBhvr>
                                        <p:cTn id="76" dur="1" fill="hold">
                                          <p:stCondLst>
                                            <p:cond delay="0"/>
                                          </p:stCondLst>
                                        </p:cTn>
                                        <p:tgtEl>
                                          <p:spTgt spid="14"/>
                                        </p:tgtEl>
                                        <p:attrNameLst>
                                          <p:attrName>style.visibility</p:attrName>
                                        </p:attrNameLst>
                                      </p:cBhvr>
                                      <p:to>
                                        <p:strVal val="visible"/>
                                      </p:to>
                                    </p:set>
                                    <p:animEffect transition="in" filter="wipe(up)">
                                      <p:cBhvr>
                                        <p:cTn id="7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10" grpId="0" animBg="1"/>
      <p:bldP spid="56" grpId="0"/>
      <p:bldP spid="57" grpId="0"/>
      <p:bldP spid="58" grpId="0" build="p"/>
      <p:bldP spid="60"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0D70749-3B76-4440-8BFE-8D9252B1A1ED}"/>
              </a:ext>
            </a:extLst>
          </p:cNvPr>
          <p:cNvSpPr/>
          <p:nvPr/>
        </p:nvSpPr>
        <p:spPr>
          <a:xfrm>
            <a:off x="1869743" y="3098042"/>
            <a:ext cx="8011236" cy="3220871"/>
          </a:xfrm>
          <a:prstGeom prst="rect">
            <a:avLst/>
          </a:prstGeom>
          <a:noFill/>
          <a:ln w="28575">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4" name="Connector: Elbow 13">
            <a:extLst>
              <a:ext uri="{FF2B5EF4-FFF2-40B4-BE49-F238E27FC236}">
                <a16:creationId xmlns:a16="http://schemas.microsoft.com/office/drawing/2014/main" id="{2A1D3367-9E1D-4761-A833-A502E9DC8DBF}"/>
              </a:ext>
            </a:extLst>
          </p:cNvPr>
          <p:cNvCxnSpPr>
            <a:cxnSpLocks/>
            <a:stCxn id="33" idx="3"/>
          </p:cNvCxnSpPr>
          <p:nvPr/>
        </p:nvCxnSpPr>
        <p:spPr>
          <a:xfrm rot="5400000">
            <a:off x="2713538" y="2691413"/>
            <a:ext cx="1794578" cy="479272"/>
          </a:xfrm>
          <a:prstGeom prst="bentConnector3">
            <a:avLst>
              <a:gd name="adj1" fmla="val 50000"/>
            </a:avLst>
          </a:prstGeom>
          <a:ln w="28575">
            <a:solidFill>
              <a:schemeClr val="accent2"/>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349AB5DA-121E-4919-855E-04B9AB6D3BEA}"/>
              </a:ext>
            </a:extLst>
          </p:cNvPr>
          <p:cNvCxnSpPr>
            <a:cxnSpLocks/>
            <a:stCxn id="13" idx="3"/>
          </p:cNvCxnSpPr>
          <p:nvPr/>
        </p:nvCxnSpPr>
        <p:spPr>
          <a:xfrm rot="16200000" flipH="1">
            <a:off x="7204339" y="2744985"/>
            <a:ext cx="1781768" cy="426102"/>
          </a:xfrm>
          <a:prstGeom prst="bentConnector3">
            <a:avLst>
              <a:gd name="adj1" fmla="val 50000"/>
            </a:avLst>
          </a:prstGeom>
          <a:ln w="28575">
            <a:solidFill>
              <a:schemeClr val="accent2"/>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9" name="Connector: Elbow 18">
            <a:extLst>
              <a:ext uri="{FF2B5EF4-FFF2-40B4-BE49-F238E27FC236}">
                <a16:creationId xmlns:a16="http://schemas.microsoft.com/office/drawing/2014/main" id="{24BB85C7-5862-4D0E-833A-2C6229C617E5}"/>
              </a:ext>
            </a:extLst>
          </p:cNvPr>
          <p:cNvCxnSpPr>
            <a:cxnSpLocks/>
          </p:cNvCxnSpPr>
          <p:nvPr/>
        </p:nvCxnSpPr>
        <p:spPr>
          <a:xfrm rot="5400000">
            <a:off x="5183327" y="3058653"/>
            <a:ext cx="1387641" cy="66196"/>
          </a:xfrm>
          <a:prstGeom prst="bentConnector3">
            <a:avLst>
              <a:gd name="adj1" fmla="val 50000"/>
            </a:avLst>
          </a:prstGeom>
          <a:ln w="28575">
            <a:solidFill>
              <a:schemeClr val="accent2"/>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26" name="Group 25">
            <a:extLst>
              <a:ext uri="{FF2B5EF4-FFF2-40B4-BE49-F238E27FC236}">
                <a16:creationId xmlns:a16="http://schemas.microsoft.com/office/drawing/2014/main" id="{04010ED2-AB97-4A52-B2BA-B2B300CADB54}"/>
              </a:ext>
            </a:extLst>
          </p:cNvPr>
          <p:cNvGrpSpPr/>
          <p:nvPr/>
        </p:nvGrpSpPr>
        <p:grpSpPr>
          <a:xfrm>
            <a:off x="7255029" y="866984"/>
            <a:ext cx="1625796" cy="1200168"/>
            <a:chOff x="7255029" y="866984"/>
            <a:chExt cx="1625796" cy="1200168"/>
          </a:xfrm>
        </p:grpSpPr>
        <p:pic>
          <p:nvPicPr>
            <p:cNvPr id="13" name="Picture 4">
              <a:extLst>
                <a:ext uri="{FF2B5EF4-FFF2-40B4-BE49-F238E27FC236}">
                  <a16:creationId xmlns:a16="http://schemas.microsoft.com/office/drawing/2014/main" id="{DFE4C99A-FA8A-4BE8-9634-E46AF794CF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5400000">
              <a:off x="7419323" y="1141453"/>
              <a:ext cx="925699" cy="925699"/>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0D0D7DD6-2124-4F86-81A7-4D419EEA7679}"/>
                </a:ext>
              </a:extLst>
            </p:cNvPr>
            <p:cNvSpPr txBox="1"/>
            <p:nvPr/>
          </p:nvSpPr>
          <p:spPr>
            <a:xfrm flipH="1">
              <a:off x="7255029" y="866984"/>
              <a:ext cx="1625796" cy="338554"/>
            </a:xfrm>
            <a:prstGeom prst="rect">
              <a:avLst/>
            </a:prstGeom>
            <a:noFill/>
          </p:spPr>
          <p:txBody>
            <a:bodyPr wrap="square" rtlCol="0">
              <a:spAutoFit/>
            </a:bodyPr>
            <a:lstStyle/>
            <a:p>
              <a:r>
                <a:rPr lang="fr-FR" sz="1600" b="1" dirty="0" err="1">
                  <a:solidFill>
                    <a:srgbClr val="002060"/>
                  </a:solidFill>
                </a:rPr>
                <a:t>LoadBalancer</a:t>
              </a:r>
              <a:endParaRPr lang="fr-FR" sz="1600" b="1" dirty="0">
                <a:solidFill>
                  <a:srgbClr val="002060"/>
                </a:solidFill>
              </a:endParaRPr>
            </a:p>
          </p:txBody>
        </p:sp>
      </p:grpSp>
      <p:grpSp>
        <p:nvGrpSpPr>
          <p:cNvPr id="29" name="Group 28">
            <a:extLst>
              <a:ext uri="{FF2B5EF4-FFF2-40B4-BE49-F238E27FC236}">
                <a16:creationId xmlns:a16="http://schemas.microsoft.com/office/drawing/2014/main" id="{DB6A60B0-1FE5-48B6-A970-88717EE072F1}"/>
              </a:ext>
            </a:extLst>
          </p:cNvPr>
          <p:cNvGrpSpPr/>
          <p:nvPr/>
        </p:nvGrpSpPr>
        <p:grpSpPr>
          <a:xfrm>
            <a:off x="5093430" y="1198626"/>
            <a:ext cx="1625796" cy="1199304"/>
            <a:chOff x="7065357" y="867848"/>
            <a:chExt cx="1625796" cy="1199304"/>
          </a:xfrm>
        </p:grpSpPr>
        <p:pic>
          <p:nvPicPr>
            <p:cNvPr id="30" name="Picture 4">
              <a:extLst>
                <a:ext uri="{FF2B5EF4-FFF2-40B4-BE49-F238E27FC236}">
                  <a16:creationId xmlns:a16="http://schemas.microsoft.com/office/drawing/2014/main" id="{DF127E48-102E-4C6C-B0CA-633A775C08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5400000">
              <a:off x="7419323" y="1141453"/>
              <a:ext cx="925699" cy="925699"/>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a16="http://schemas.microsoft.com/office/drawing/2014/main" id="{B70DB434-7E3C-4BD2-A4BA-A23B01A76887}"/>
                </a:ext>
              </a:extLst>
            </p:cNvPr>
            <p:cNvSpPr txBox="1"/>
            <p:nvPr/>
          </p:nvSpPr>
          <p:spPr>
            <a:xfrm flipH="1">
              <a:off x="7065357" y="867848"/>
              <a:ext cx="1625796" cy="338554"/>
            </a:xfrm>
            <a:prstGeom prst="rect">
              <a:avLst/>
            </a:prstGeom>
            <a:noFill/>
          </p:spPr>
          <p:txBody>
            <a:bodyPr wrap="square" rtlCol="0">
              <a:spAutoFit/>
            </a:bodyPr>
            <a:lstStyle/>
            <a:p>
              <a:pPr algn="ctr"/>
              <a:r>
                <a:rPr lang="fr-FR" sz="1600" b="1" dirty="0" err="1">
                  <a:solidFill>
                    <a:srgbClr val="002060"/>
                  </a:solidFill>
                </a:rPr>
                <a:t>LoadBalancer</a:t>
              </a:r>
              <a:endParaRPr lang="fr-FR" sz="1600" b="1" dirty="0">
                <a:solidFill>
                  <a:srgbClr val="002060"/>
                </a:solidFill>
              </a:endParaRPr>
            </a:p>
          </p:txBody>
        </p:sp>
      </p:grpSp>
      <p:grpSp>
        <p:nvGrpSpPr>
          <p:cNvPr id="32" name="Group 31">
            <a:extLst>
              <a:ext uri="{FF2B5EF4-FFF2-40B4-BE49-F238E27FC236}">
                <a16:creationId xmlns:a16="http://schemas.microsoft.com/office/drawing/2014/main" id="{33D3BC96-6348-4A2D-9E7B-AE5149BE17DB}"/>
              </a:ext>
            </a:extLst>
          </p:cNvPr>
          <p:cNvGrpSpPr/>
          <p:nvPr/>
        </p:nvGrpSpPr>
        <p:grpSpPr>
          <a:xfrm>
            <a:off x="3223320" y="833592"/>
            <a:ext cx="1625796" cy="1200168"/>
            <a:chOff x="7255029" y="866984"/>
            <a:chExt cx="1625796" cy="1200168"/>
          </a:xfrm>
        </p:grpSpPr>
        <p:pic>
          <p:nvPicPr>
            <p:cNvPr id="33" name="Picture 4">
              <a:extLst>
                <a:ext uri="{FF2B5EF4-FFF2-40B4-BE49-F238E27FC236}">
                  <a16:creationId xmlns:a16="http://schemas.microsoft.com/office/drawing/2014/main" id="{7930826D-0312-4AE0-A823-23664F5194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5400000">
              <a:off x="7419323" y="1141453"/>
              <a:ext cx="925699" cy="925699"/>
            </a:xfrm>
            <a:prstGeom prst="rect">
              <a:avLst/>
            </a:prstGeom>
            <a:noFill/>
            <a:extLst>
              <a:ext uri="{909E8E84-426E-40DD-AFC4-6F175D3DCCD1}">
                <a14:hiddenFill xmlns:a14="http://schemas.microsoft.com/office/drawing/2010/main">
                  <a:solidFill>
                    <a:srgbClr val="FFFFFF"/>
                  </a:solidFill>
                </a14:hiddenFill>
              </a:ext>
            </a:extLst>
          </p:spPr>
        </p:pic>
        <p:sp>
          <p:nvSpPr>
            <p:cNvPr id="34" name="TextBox 33">
              <a:extLst>
                <a:ext uri="{FF2B5EF4-FFF2-40B4-BE49-F238E27FC236}">
                  <a16:creationId xmlns:a16="http://schemas.microsoft.com/office/drawing/2014/main" id="{8DA618CB-63E0-4F00-BBCA-DCDD94C8D241}"/>
                </a:ext>
              </a:extLst>
            </p:cNvPr>
            <p:cNvSpPr txBox="1"/>
            <p:nvPr/>
          </p:nvSpPr>
          <p:spPr>
            <a:xfrm flipH="1">
              <a:off x="7255029" y="866984"/>
              <a:ext cx="1625796" cy="338554"/>
            </a:xfrm>
            <a:prstGeom prst="rect">
              <a:avLst/>
            </a:prstGeom>
            <a:noFill/>
          </p:spPr>
          <p:txBody>
            <a:bodyPr wrap="square" rtlCol="0">
              <a:spAutoFit/>
            </a:bodyPr>
            <a:lstStyle/>
            <a:p>
              <a:r>
                <a:rPr lang="fr-FR" sz="1600" b="1" dirty="0" err="1">
                  <a:solidFill>
                    <a:srgbClr val="002060"/>
                  </a:solidFill>
                </a:rPr>
                <a:t>LoadBalancer</a:t>
              </a:r>
              <a:endParaRPr lang="fr-FR" sz="1600" b="1" dirty="0">
                <a:solidFill>
                  <a:srgbClr val="002060"/>
                </a:solidFill>
              </a:endParaRPr>
            </a:p>
          </p:txBody>
        </p:sp>
      </p:grpSp>
      <p:grpSp>
        <p:nvGrpSpPr>
          <p:cNvPr id="52235" name="Group 52234">
            <a:extLst>
              <a:ext uri="{FF2B5EF4-FFF2-40B4-BE49-F238E27FC236}">
                <a16:creationId xmlns:a16="http://schemas.microsoft.com/office/drawing/2014/main" id="{E17D880D-5A21-43C7-A664-36D7ED14DBD8}"/>
              </a:ext>
            </a:extLst>
          </p:cNvPr>
          <p:cNvGrpSpPr/>
          <p:nvPr/>
        </p:nvGrpSpPr>
        <p:grpSpPr>
          <a:xfrm>
            <a:off x="2558292" y="3828338"/>
            <a:ext cx="1625796" cy="2087964"/>
            <a:chOff x="2558292" y="3828338"/>
            <a:chExt cx="1625796" cy="2087964"/>
          </a:xfrm>
        </p:grpSpPr>
        <p:pic>
          <p:nvPicPr>
            <p:cNvPr id="5" name="Picture 4" descr="A close up of a logo&#10;&#10;Description automatically generated">
              <a:extLst>
                <a:ext uri="{FF2B5EF4-FFF2-40B4-BE49-F238E27FC236}">
                  <a16:creationId xmlns:a16="http://schemas.microsoft.com/office/drawing/2014/main" id="{36C2AF38-96C6-48BA-8277-4225C850DE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7683" y="4155445"/>
              <a:ext cx="1407014" cy="1760857"/>
            </a:xfrm>
            <a:prstGeom prst="rect">
              <a:avLst/>
            </a:prstGeom>
          </p:spPr>
        </p:pic>
        <p:sp>
          <p:nvSpPr>
            <p:cNvPr id="36" name="TextBox 35">
              <a:extLst>
                <a:ext uri="{FF2B5EF4-FFF2-40B4-BE49-F238E27FC236}">
                  <a16:creationId xmlns:a16="http://schemas.microsoft.com/office/drawing/2014/main" id="{7C842140-A0E7-44D4-A08C-B8FA67C37553}"/>
                </a:ext>
              </a:extLst>
            </p:cNvPr>
            <p:cNvSpPr txBox="1"/>
            <p:nvPr/>
          </p:nvSpPr>
          <p:spPr>
            <a:xfrm flipH="1">
              <a:off x="2558292" y="3828338"/>
              <a:ext cx="1625796" cy="338554"/>
            </a:xfrm>
            <a:prstGeom prst="rect">
              <a:avLst/>
            </a:prstGeom>
            <a:noFill/>
          </p:spPr>
          <p:txBody>
            <a:bodyPr wrap="square" rtlCol="0">
              <a:spAutoFit/>
            </a:bodyPr>
            <a:lstStyle/>
            <a:p>
              <a:pPr algn="ctr"/>
              <a:r>
                <a:rPr lang="fr-FR" sz="1600" b="1" dirty="0">
                  <a:solidFill>
                    <a:srgbClr val="002060"/>
                  </a:solidFill>
                </a:rPr>
                <a:t>Service MAKEUP</a:t>
              </a:r>
            </a:p>
          </p:txBody>
        </p:sp>
      </p:grpSp>
      <p:grpSp>
        <p:nvGrpSpPr>
          <p:cNvPr id="52234" name="Group 52233">
            <a:extLst>
              <a:ext uri="{FF2B5EF4-FFF2-40B4-BE49-F238E27FC236}">
                <a16:creationId xmlns:a16="http://schemas.microsoft.com/office/drawing/2014/main" id="{24ACBC93-9500-4BB0-A722-9267C654FA35}"/>
              </a:ext>
            </a:extLst>
          </p:cNvPr>
          <p:cNvGrpSpPr/>
          <p:nvPr/>
        </p:nvGrpSpPr>
        <p:grpSpPr>
          <a:xfrm>
            <a:off x="4918490" y="3785571"/>
            <a:ext cx="1851119" cy="2130731"/>
            <a:chOff x="4918490" y="3785571"/>
            <a:chExt cx="1851119" cy="2130731"/>
          </a:xfrm>
        </p:grpSpPr>
        <p:pic>
          <p:nvPicPr>
            <p:cNvPr id="7" name="Picture 6" descr="A close up of a logo&#10;&#10;Description automatically generated">
              <a:extLst>
                <a:ext uri="{FF2B5EF4-FFF2-40B4-BE49-F238E27FC236}">
                  <a16:creationId xmlns:a16="http://schemas.microsoft.com/office/drawing/2014/main" id="{6591FA6E-EEDE-4B84-BC98-29D8CF7341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95601" y="4155445"/>
              <a:ext cx="1407014" cy="1760857"/>
            </a:xfrm>
            <a:prstGeom prst="rect">
              <a:avLst/>
            </a:prstGeom>
          </p:spPr>
        </p:pic>
        <p:sp>
          <p:nvSpPr>
            <p:cNvPr id="38" name="TextBox 37">
              <a:extLst>
                <a:ext uri="{FF2B5EF4-FFF2-40B4-BE49-F238E27FC236}">
                  <a16:creationId xmlns:a16="http://schemas.microsoft.com/office/drawing/2014/main" id="{D7B64958-1A9D-4039-9E53-829293C70B91}"/>
                </a:ext>
              </a:extLst>
            </p:cNvPr>
            <p:cNvSpPr txBox="1"/>
            <p:nvPr/>
          </p:nvSpPr>
          <p:spPr>
            <a:xfrm flipH="1">
              <a:off x="4918490" y="3785571"/>
              <a:ext cx="1851119" cy="338554"/>
            </a:xfrm>
            <a:prstGeom prst="rect">
              <a:avLst/>
            </a:prstGeom>
            <a:noFill/>
          </p:spPr>
          <p:txBody>
            <a:bodyPr wrap="square" rtlCol="0">
              <a:spAutoFit/>
            </a:bodyPr>
            <a:lstStyle/>
            <a:p>
              <a:pPr algn="ctr"/>
              <a:r>
                <a:rPr lang="fr-FR" sz="1600" b="1" dirty="0">
                  <a:solidFill>
                    <a:srgbClr val="002060"/>
                  </a:solidFill>
                </a:rPr>
                <a:t>Service SKINCARE</a:t>
              </a:r>
            </a:p>
          </p:txBody>
        </p:sp>
      </p:grpSp>
      <p:grpSp>
        <p:nvGrpSpPr>
          <p:cNvPr id="53" name="Group 52">
            <a:extLst>
              <a:ext uri="{FF2B5EF4-FFF2-40B4-BE49-F238E27FC236}">
                <a16:creationId xmlns:a16="http://schemas.microsoft.com/office/drawing/2014/main" id="{DB7EE205-EBB9-4D83-B4EB-FB4ACA538B69}"/>
              </a:ext>
            </a:extLst>
          </p:cNvPr>
          <p:cNvGrpSpPr/>
          <p:nvPr/>
        </p:nvGrpSpPr>
        <p:grpSpPr>
          <a:xfrm>
            <a:off x="7381048" y="3848919"/>
            <a:ext cx="1851119" cy="2067383"/>
            <a:chOff x="7381048" y="3848919"/>
            <a:chExt cx="1851119" cy="2067383"/>
          </a:xfrm>
        </p:grpSpPr>
        <p:pic>
          <p:nvPicPr>
            <p:cNvPr id="54" name="Picture 53" descr="A close up of a logo&#10;&#10;Description automatically generated">
              <a:extLst>
                <a:ext uri="{FF2B5EF4-FFF2-40B4-BE49-F238E27FC236}">
                  <a16:creationId xmlns:a16="http://schemas.microsoft.com/office/drawing/2014/main" id="{B0ED1E1E-455A-4C7C-AFE5-D1B990A846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03101" y="4155445"/>
              <a:ext cx="1407014" cy="1760857"/>
            </a:xfrm>
            <a:prstGeom prst="rect">
              <a:avLst/>
            </a:prstGeom>
          </p:spPr>
        </p:pic>
        <p:sp>
          <p:nvSpPr>
            <p:cNvPr id="55" name="TextBox 54">
              <a:extLst>
                <a:ext uri="{FF2B5EF4-FFF2-40B4-BE49-F238E27FC236}">
                  <a16:creationId xmlns:a16="http://schemas.microsoft.com/office/drawing/2014/main" id="{9F638B5B-589C-4CF1-A36E-95BB2039DFA2}"/>
                </a:ext>
              </a:extLst>
            </p:cNvPr>
            <p:cNvSpPr txBox="1"/>
            <p:nvPr/>
          </p:nvSpPr>
          <p:spPr>
            <a:xfrm flipH="1">
              <a:off x="7381048" y="3848919"/>
              <a:ext cx="1851119" cy="338554"/>
            </a:xfrm>
            <a:prstGeom prst="rect">
              <a:avLst/>
            </a:prstGeom>
            <a:noFill/>
          </p:spPr>
          <p:txBody>
            <a:bodyPr wrap="square" rtlCol="0">
              <a:spAutoFit/>
            </a:bodyPr>
            <a:lstStyle/>
            <a:p>
              <a:pPr algn="ctr"/>
              <a:r>
                <a:rPr lang="fr-FR" sz="1600" b="1" dirty="0">
                  <a:solidFill>
                    <a:srgbClr val="002060"/>
                  </a:solidFill>
                </a:rPr>
                <a:t>Service HAIR</a:t>
              </a:r>
            </a:p>
          </p:txBody>
        </p:sp>
      </p:grpSp>
      <p:sp>
        <p:nvSpPr>
          <p:cNvPr id="56" name="TextBox 55">
            <a:extLst>
              <a:ext uri="{FF2B5EF4-FFF2-40B4-BE49-F238E27FC236}">
                <a16:creationId xmlns:a16="http://schemas.microsoft.com/office/drawing/2014/main" id="{13DA8ADC-AB77-43C1-BF76-DC7E0422C3DE}"/>
              </a:ext>
            </a:extLst>
          </p:cNvPr>
          <p:cNvSpPr txBox="1"/>
          <p:nvPr/>
        </p:nvSpPr>
        <p:spPr>
          <a:xfrm flipH="1">
            <a:off x="2203799" y="579629"/>
            <a:ext cx="2895506" cy="338554"/>
          </a:xfrm>
          <a:prstGeom prst="rect">
            <a:avLst/>
          </a:prstGeom>
          <a:noFill/>
        </p:spPr>
        <p:txBody>
          <a:bodyPr wrap="square" rtlCol="0">
            <a:spAutoFit/>
          </a:bodyPr>
          <a:lstStyle/>
          <a:p>
            <a:r>
              <a:rPr lang="fr-FR" sz="1600" b="1" dirty="0">
                <a:solidFill>
                  <a:srgbClr val="0070C0"/>
                </a:solidFill>
              </a:rPr>
              <a:t>www.sephora.com/MAKEUP</a:t>
            </a:r>
          </a:p>
        </p:txBody>
      </p:sp>
      <p:sp>
        <p:nvSpPr>
          <p:cNvPr id="57" name="TextBox 56">
            <a:extLst>
              <a:ext uri="{FF2B5EF4-FFF2-40B4-BE49-F238E27FC236}">
                <a16:creationId xmlns:a16="http://schemas.microsoft.com/office/drawing/2014/main" id="{306F4F19-5DD2-4334-9BA3-ED2DD5FE6EF1}"/>
              </a:ext>
            </a:extLst>
          </p:cNvPr>
          <p:cNvSpPr txBox="1"/>
          <p:nvPr/>
        </p:nvSpPr>
        <p:spPr>
          <a:xfrm flipH="1">
            <a:off x="4604320" y="378884"/>
            <a:ext cx="2895506" cy="338554"/>
          </a:xfrm>
          <a:prstGeom prst="rect">
            <a:avLst/>
          </a:prstGeom>
          <a:noFill/>
        </p:spPr>
        <p:txBody>
          <a:bodyPr wrap="square" rtlCol="0">
            <a:spAutoFit/>
          </a:bodyPr>
          <a:lstStyle/>
          <a:p>
            <a:r>
              <a:rPr lang="fr-FR" sz="1600" b="1" dirty="0">
                <a:solidFill>
                  <a:srgbClr val="0070C0"/>
                </a:solidFill>
              </a:rPr>
              <a:t>www.sephora.com/SKINCARE</a:t>
            </a:r>
          </a:p>
        </p:txBody>
      </p:sp>
      <p:sp>
        <p:nvSpPr>
          <p:cNvPr id="58" name="TextBox 57">
            <a:extLst>
              <a:ext uri="{FF2B5EF4-FFF2-40B4-BE49-F238E27FC236}">
                <a16:creationId xmlns:a16="http://schemas.microsoft.com/office/drawing/2014/main" id="{405D0B29-9D92-41ED-A02B-B77C8AFEE855}"/>
              </a:ext>
            </a:extLst>
          </p:cNvPr>
          <p:cNvSpPr txBox="1"/>
          <p:nvPr/>
        </p:nvSpPr>
        <p:spPr>
          <a:xfrm flipH="1">
            <a:off x="7069924" y="568234"/>
            <a:ext cx="2895506" cy="338554"/>
          </a:xfrm>
          <a:prstGeom prst="rect">
            <a:avLst/>
          </a:prstGeom>
          <a:noFill/>
        </p:spPr>
        <p:txBody>
          <a:bodyPr wrap="square" rtlCol="0">
            <a:spAutoFit/>
          </a:bodyPr>
          <a:lstStyle/>
          <a:p>
            <a:r>
              <a:rPr lang="fr-FR" sz="1600" b="1" dirty="0">
                <a:solidFill>
                  <a:srgbClr val="0070C0"/>
                </a:solidFill>
              </a:rPr>
              <a:t>www.sephora.com/HAIR</a:t>
            </a:r>
          </a:p>
        </p:txBody>
      </p:sp>
      <p:sp>
        <p:nvSpPr>
          <p:cNvPr id="60" name="TextBox 59">
            <a:extLst>
              <a:ext uri="{FF2B5EF4-FFF2-40B4-BE49-F238E27FC236}">
                <a16:creationId xmlns:a16="http://schemas.microsoft.com/office/drawing/2014/main" id="{F214337F-7086-4E14-AA8E-DA925143740D}"/>
              </a:ext>
            </a:extLst>
          </p:cNvPr>
          <p:cNvSpPr txBox="1"/>
          <p:nvPr/>
        </p:nvSpPr>
        <p:spPr>
          <a:xfrm flipH="1">
            <a:off x="1393003" y="3954848"/>
            <a:ext cx="430887" cy="1767607"/>
          </a:xfrm>
          <a:prstGeom prst="rect">
            <a:avLst/>
          </a:prstGeom>
          <a:noFill/>
        </p:spPr>
        <p:txBody>
          <a:bodyPr vert="vert270" wrap="square" rtlCol="0" anchor="ctr" anchorCtr="0">
            <a:spAutoFit/>
          </a:bodyPr>
          <a:lstStyle/>
          <a:p>
            <a:r>
              <a:rPr lang="fr-FR" sz="1600" b="1" dirty="0" err="1">
                <a:solidFill>
                  <a:schemeClr val="tx1">
                    <a:lumMod val="50000"/>
                    <a:lumOff val="50000"/>
                  </a:schemeClr>
                </a:solidFill>
              </a:rPr>
              <a:t>Kubernetes</a:t>
            </a:r>
            <a:r>
              <a:rPr lang="fr-FR" sz="1600" b="1" dirty="0">
                <a:solidFill>
                  <a:schemeClr val="tx1">
                    <a:lumMod val="50000"/>
                    <a:lumOff val="50000"/>
                  </a:schemeClr>
                </a:solidFill>
              </a:rPr>
              <a:t> Cluster</a:t>
            </a:r>
          </a:p>
        </p:txBody>
      </p:sp>
      <p:cxnSp>
        <p:nvCxnSpPr>
          <p:cNvPr id="35" name="Connector: Elbow 34">
            <a:extLst>
              <a:ext uri="{FF2B5EF4-FFF2-40B4-BE49-F238E27FC236}">
                <a16:creationId xmlns:a16="http://schemas.microsoft.com/office/drawing/2014/main" id="{070A37E9-7AED-4762-A8CF-F49B84D00AE2}"/>
              </a:ext>
            </a:extLst>
          </p:cNvPr>
          <p:cNvCxnSpPr>
            <a:cxnSpLocks/>
          </p:cNvCxnSpPr>
          <p:nvPr/>
        </p:nvCxnSpPr>
        <p:spPr>
          <a:xfrm>
            <a:off x="3421157" y="918183"/>
            <a:ext cx="1672273" cy="448854"/>
          </a:xfrm>
          <a:prstGeom prst="bentConnector3">
            <a:avLst>
              <a:gd name="adj1" fmla="val 50000"/>
            </a:avLst>
          </a:prstGeom>
          <a:ln w="28575">
            <a:solidFill>
              <a:schemeClr val="accent2"/>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7" name="Connector: Elbow 36">
            <a:extLst>
              <a:ext uri="{FF2B5EF4-FFF2-40B4-BE49-F238E27FC236}">
                <a16:creationId xmlns:a16="http://schemas.microsoft.com/office/drawing/2014/main" id="{05FC7728-27F5-4933-8360-BF7D3BBDEDD1}"/>
              </a:ext>
            </a:extLst>
          </p:cNvPr>
          <p:cNvCxnSpPr>
            <a:cxnSpLocks/>
            <a:endCxn id="31" idx="1"/>
          </p:cNvCxnSpPr>
          <p:nvPr/>
        </p:nvCxnSpPr>
        <p:spPr>
          <a:xfrm rot="10800000" flipV="1">
            <a:off x="6719227" y="898611"/>
            <a:ext cx="1608783" cy="469292"/>
          </a:xfrm>
          <a:prstGeom prst="bentConnector3">
            <a:avLst>
              <a:gd name="adj1" fmla="val 50000"/>
            </a:avLst>
          </a:prstGeom>
          <a:ln w="28575">
            <a:solidFill>
              <a:schemeClr val="accent2"/>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9" name="Connector: Elbow 38">
            <a:extLst>
              <a:ext uri="{FF2B5EF4-FFF2-40B4-BE49-F238E27FC236}">
                <a16:creationId xmlns:a16="http://schemas.microsoft.com/office/drawing/2014/main" id="{0FD1BEB1-A7EF-4C4B-B118-A8E82F02E92B}"/>
              </a:ext>
            </a:extLst>
          </p:cNvPr>
          <p:cNvCxnSpPr>
            <a:cxnSpLocks/>
            <a:stCxn id="57" idx="2"/>
            <a:endCxn id="31" idx="0"/>
          </p:cNvCxnSpPr>
          <p:nvPr/>
        </p:nvCxnSpPr>
        <p:spPr>
          <a:xfrm rot="5400000">
            <a:off x="5738607" y="885160"/>
            <a:ext cx="481188" cy="145745"/>
          </a:xfrm>
          <a:prstGeom prst="bentConnector3">
            <a:avLst>
              <a:gd name="adj1" fmla="val 50000"/>
            </a:avLst>
          </a:prstGeom>
          <a:ln w="28575">
            <a:solidFill>
              <a:schemeClr val="accent2"/>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FC130B6F-E840-4045-9F14-197A15772611}"/>
              </a:ext>
            </a:extLst>
          </p:cNvPr>
          <p:cNvCxnSpPr>
            <a:cxnSpLocks/>
          </p:cNvCxnSpPr>
          <p:nvPr/>
        </p:nvCxnSpPr>
        <p:spPr>
          <a:xfrm flipH="1">
            <a:off x="3208178" y="3139937"/>
            <a:ext cx="2153404" cy="1047536"/>
          </a:xfrm>
          <a:prstGeom prst="straightConnector1">
            <a:avLst/>
          </a:prstGeom>
          <a:ln w="28575">
            <a:solidFill>
              <a:srgbClr val="00B050"/>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1E6B6F00-6FA2-48E5-8CD0-4BF0086374AE}"/>
              </a:ext>
            </a:extLst>
          </p:cNvPr>
          <p:cNvCxnSpPr>
            <a:cxnSpLocks/>
            <a:endCxn id="55" idx="2"/>
          </p:cNvCxnSpPr>
          <p:nvPr/>
        </p:nvCxnSpPr>
        <p:spPr>
          <a:xfrm>
            <a:off x="6366971" y="3130047"/>
            <a:ext cx="1939636" cy="1057426"/>
          </a:xfrm>
          <a:prstGeom prst="straightConnector1">
            <a:avLst/>
          </a:prstGeom>
          <a:ln w="28575">
            <a:solidFill>
              <a:srgbClr val="00B050"/>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5DB1B9B5-7E44-451D-B6BE-51CE2CC6BCD7}"/>
              </a:ext>
            </a:extLst>
          </p:cNvPr>
          <p:cNvCxnSpPr>
            <a:cxnSpLocks/>
            <a:endCxn id="38" idx="2"/>
          </p:cNvCxnSpPr>
          <p:nvPr/>
        </p:nvCxnSpPr>
        <p:spPr>
          <a:xfrm flipH="1">
            <a:off x="5844049" y="3428820"/>
            <a:ext cx="15050" cy="695305"/>
          </a:xfrm>
          <a:prstGeom prst="straightConnector1">
            <a:avLst/>
          </a:prstGeom>
          <a:ln w="28575">
            <a:solidFill>
              <a:srgbClr val="00B050"/>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5D5BFA74-06B5-46C1-8CBC-0A88FDB31A9F}"/>
              </a:ext>
            </a:extLst>
          </p:cNvPr>
          <p:cNvGrpSpPr/>
          <p:nvPr/>
        </p:nvGrpSpPr>
        <p:grpSpPr>
          <a:xfrm>
            <a:off x="5284243" y="2264490"/>
            <a:ext cx="1135707" cy="1288069"/>
            <a:chOff x="4406141" y="2568429"/>
            <a:chExt cx="1485732" cy="1928178"/>
          </a:xfrm>
        </p:grpSpPr>
        <p:pic>
          <p:nvPicPr>
            <p:cNvPr id="56326" name="Picture 6" descr="NGINX | High Performance Load Balancer, Web Server, &amp; Reverse Proxy">
              <a:extLst>
                <a:ext uri="{FF2B5EF4-FFF2-40B4-BE49-F238E27FC236}">
                  <a16:creationId xmlns:a16="http://schemas.microsoft.com/office/drawing/2014/main" id="{9BB3AD30-11B4-4918-A113-B7022644739D}"/>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rot="5400000">
              <a:off x="4292400" y="2897135"/>
              <a:ext cx="1713213" cy="148573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E4D74986-1044-4C45-A021-9BB497FB8079}"/>
                </a:ext>
              </a:extLst>
            </p:cNvPr>
            <p:cNvSpPr txBox="1"/>
            <p:nvPr/>
          </p:nvSpPr>
          <p:spPr>
            <a:xfrm>
              <a:off x="4503646" y="2568429"/>
              <a:ext cx="1312334" cy="552872"/>
            </a:xfrm>
            <a:prstGeom prst="rect">
              <a:avLst/>
            </a:prstGeom>
            <a:noFill/>
          </p:spPr>
          <p:txBody>
            <a:bodyPr wrap="none" rtlCol="0">
              <a:spAutoFit/>
            </a:bodyPr>
            <a:lstStyle/>
            <a:p>
              <a:r>
                <a:rPr lang="fr-FR" b="1" dirty="0">
                  <a:solidFill>
                    <a:srgbClr val="92D050"/>
                  </a:solidFill>
                </a:rPr>
                <a:t>INGRESS</a:t>
              </a:r>
            </a:p>
          </p:txBody>
        </p:sp>
      </p:grpSp>
    </p:spTree>
    <p:extLst>
      <p:ext uri="{BB962C8B-B14F-4D97-AF65-F5344CB8AC3E}">
        <p14:creationId xmlns:p14="http://schemas.microsoft.com/office/powerpoint/2010/main" val="868386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fade">
                                      <p:cBhvr>
                                        <p:cTn id="7" dur="500"/>
                                        <p:tgtEl>
                                          <p:spTgt spid="5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26"/>
                                        </p:tgtEl>
                                      </p:cBhvr>
                                    </p:animEffect>
                                    <p:set>
                                      <p:cBhvr>
                                        <p:cTn id="12" dur="1" fill="hold">
                                          <p:stCondLst>
                                            <p:cond delay="499"/>
                                          </p:stCondLst>
                                        </p:cTn>
                                        <p:tgtEl>
                                          <p:spTgt spid="26"/>
                                        </p:tgtEl>
                                        <p:attrNameLst>
                                          <p:attrName>style.visibility</p:attrName>
                                        </p:attrNameLst>
                                      </p:cBhvr>
                                      <p:to>
                                        <p:strVal val="hidden"/>
                                      </p:to>
                                    </p:set>
                                  </p:childTnLst>
                                </p:cTn>
                              </p:par>
                              <p:par>
                                <p:cTn id="13" presetID="10" presetClass="exit" presetSubtype="0" fill="hold" nodeType="withEffect">
                                  <p:stCondLst>
                                    <p:cond delay="0"/>
                                  </p:stCondLst>
                                  <p:childTnLst>
                                    <p:animEffect transition="out" filter="fade">
                                      <p:cBhvr>
                                        <p:cTn id="14" dur="500"/>
                                        <p:tgtEl>
                                          <p:spTgt spid="18"/>
                                        </p:tgtEl>
                                      </p:cBhvr>
                                    </p:animEffect>
                                    <p:set>
                                      <p:cBhvr>
                                        <p:cTn id="15" dur="1" fill="hold">
                                          <p:stCondLst>
                                            <p:cond delay="499"/>
                                          </p:stCondLst>
                                        </p:cTn>
                                        <p:tgtEl>
                                          <p:spTgt spid="18"/>
                                        </p:tgtEl>
                                        <p:attrNameLst>
                                          <p:attrName>style.visibility</p:attrName>
                                        </p:attrNameLst>
                                      </p:cBhvr>
                                      <p:to>
                                        <p:strVal val="hidden"/>
                                      </p:to>
                                    </p:set>
                                  </p:childTnLst>
                                </p:cTn>
                              </p:par>
                              <p:par>
                                <p:cTn id="16" presetID="10" presetClass="exit" presetSubtype="0" fill="hold" nodeType="withEffect">
                                  <p:stCondLst>
                                    <p:cond delay="0"/>
                                  </p:stCondLst>
                                  <p:childTnLst>
                                    <p:animEffect transition="out" filter="fade">
                                      <p:cBhvr>
                                        <p:cTn id="17" dur="500"/>
                                        <p:tgtEl>
                                          <p:spTgt spid="32"/>
                                        </p:tgtEl>
                                      </p:cBhvr>
                                    </p:animEffect>
                                    <p:set>
                                      <p:cBhvr>
                                        <p:cTn id="18" dur="1" fill="hold">
                                          <p:stCondLst>
                                            <p:cond delay="499"/>
                                          </p:stCondLst>
                                        </p:cTn>
                                        <p:tgtEl>
                                          <p:spTgt spid="32"/>
                                        </p:tgtEl>
                                        <p:attrNameLst>
                                          <p:attrName>style.visibility</p:attrName>
                                        </p:attrNameLst>
                                      </p:cBhvr>
                                      <p:to>
                                        <p:strVal val="hidden"/>
                                      </p:to>
                                    </p:set>
                                  </p:childTnLst>
                                </p:cTn>
                              </p:par>
                              <p:par>
                                <p:cTn id="19" presetID="10" presetClass="exit" presetSubtype="0" fill="hold" nodeType="withEffect">
                                  <p:stCondLst>
                                    <p:cond delay="0"/>
                                  </p:stCondLst>
                                  <p:childTnLst>
                                    <p:animEffect transition="out" filter="fade">
                                      <p:cBhvr>
                                        <p:cTn id="20" dur="500"/>
                                        <p:tgtEl>
                                          <p:spTgt spid="14"/>
                                        </p:tgtEl>
                                      </p:cBhvr>
                                    </p:animEffect>
                                    <p:set>
                                      <p:cBhvr>
                                        <p:cTn id="21" dur="1" fill="hold">
                                          <p:stCondLst>
                                            <p:cond delay="499"/>
                                          </p:stCondLst>
                                        </p:cTn>
                                        <p:tgtEl>
                                          <p:spTgt spid="14"/>
                                        </p:tgtEl>
                                        <p:attrNameLst>
                                          <p:attrName>style.visibility</p:attrName>
                                        </p:attrNameLst>
                                      </p:cBhvr>
                                      <p:to>
                                        <p:strVal val="hidden"/>
                                      </p:to>
                                    </p:set>
                                  </p:childTnLst>
                                </p:cTn>
                              </p:par>
                              <p:par>
                                <p:cTn id="22" presetID="10" presetClass="exit" presetSubtype="0" fill="hold" nodeType="withEffect">
                                  <p:stCondLst>
                                    <p:cond delay="0"/>
                                  </p:stCondLst>
                                  <p:childTnLst>
                                    <p:animEffect transition="out" filter="fade">
                                      <p:cBhvr>
                                        <p:cTn id="23" dur="500"/>
                                        <p:tgtEl>
                                          <p:spTgt spid="19"/>
                                        </p:tgtEl>
                                      </p:cBhvr>
                                    </p:animEffect>
                                    <p:set>
                                      <p:cBhvr>
                                        <p:cTn id="24" dur="1" fill="hold">
                                          <p:stCondLst>
                                            <p:cond delay="499"/>
                                          </p:stCondLst>
                                        </p:cTn>
                                        <p:tgtEl>
                                          <p:spTgt spid="19"/>
                                        </p:tgtEl>
                                        <p:attrNameLst>
                                          <p:attrName>style.visibility</p:attrName>
                                        </p:attrNameLst>
                                      </p:cBhvr>
                                      <p:to>
                                        <p:strVal val="hidden"/>
                                      </p:to>
                                    </p:set>
                                  </p:childTnLst>
                                </p:cTn>
                              </p:par>
                              <p:par>
                                <p:cTn id="25" presetID="42" presetClass="path" presetSubtype="0" accel="50000" decel="50000" fill="hold" nodeType="withEffect">
                                  <p:stCondLst>
                                    <p:cond delay="0"/>
                                  </p:stCondLst>
                                  <p:childTnLst>
                                    <p:animMotion origin="layout" path="M 1.11022E-16 2.96296E-6 L 0.00182 0.0537 " pathEditMode="relative" rAng="0" ptsTypes="AA">
                                      <p:cBhvr>
                                        <p:cTn id="26" dur="2000" fill="hold"/>
                                        <p:tgtEl>
                                          <p:spTgt spid="53"/>
                                        </p:tgtEl>
                                        <p:attrNameLst>
                                          <p:attrName>ppt_x</p:attrName>
                                          <p:attrName>ppt_y</p:attrName>
                                        </p:attrNameLst>
                                      </p:cBhvr>
                                      <p:rCtr x="91" y="2685"/>
                                    </p:animMotion>
                                  </p:childTnLst>
                                </p:cTn>
                              </p:par>
                              <p:par>
                                <p:cTn id="27" presetID="42" presetClass="path" presetSubtype="0" accel="50000" decel="50000" fill="hold" nodeType="withEffect">
                                  <p:stCondLst>
                                    <p:cond delay="0"/>
                                  </p:stCondLst>
                                  <p:childTnLst>
                                    <p:animMotion origin="layout" path="M 3.125E-6 2.59259E-6 L 3.125E-6 0.05046 " pathEditMode="relative" rAng="0" ptsTypes="AA">
                                      <p:cBhvr>
                                        <p:cTn id="28" dur="2000" fill="hold"/>
                                        <p:tgtEl>
                                          <p:spTgt spid="52234"/>
                                        </p:tgtEl>
                                        <p:attrNameLst>
                                          <p:attrName>ppt_x</p:attrName>
                                          <p:attrName>ppt_y</p:attrName>
                                        </p:attrNameLst>
                                      </p:cBhvr>
                                      <p:rCtr x="0" y="2523"/>
                                    </p:animMotion>
                                  </p:childTnLst>
                                </p:cTn>
                              </p:par>
                              <p:par>
                                <p:cTn id="29" presetID="42" presetClass="path" presetSubtype="0" accel="50000" decel="50000" fill="hold" nodeType="withEffect">
                                  <p:stCondLst>
                                    <p:cond delay="0"/>
                                  </p:stCondLst>
                                  <p:childTnLst>
                                    <p:animMotion origin="layout" path="M -2.5E-6 3.33333E-6 L -2.5E-6 0.05231 " pathEditMode="relative" rAng="0" ptsTypes="AA">
                                      <p:cBhvr>
                                        <p:cTn id="30" dur="2000" fill="hold"/>
                                        <p:tgtEl>
                                          <p:spTgt spid="52235"/>
                                        </p:tgtEl>
                                        <p:attrNameLst>
                                          <p:attrName>ppt_x</p:attrName>
                                          <p:attrName>ppt_y</p:attrName>
                                        </p:attrNameLst>
                                      </p:cBhvr>
                                      <p:rCtr x="0" y="2616"/>
                                    </p:animMotion>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35"/>
                                        </p:tgtEl>
                                        <p:attrNameLst>
                                          <p:attrName>style.visibility</p:attrName>
                                        </p:attrNameLst>
                                      </p:cBhvr>
                                      <p:to>
                                        <p:strVal val="visible"/>
                                      </p:to>
                                    </p:set>
                                    <p:animEffect transition="in" filter="wipe(left)">
                                      <p:cBhvr>
                                        <p:cTn id="35" dur="500"/>
                                        <p:tgtEl>
                                          <p:spTgt spid="35"/>
                                        </p:tgtEl>
                                      </p:cBhvr>
                                    </p:animEffect>
                                  </p:childTnLst>
                                </p:cTn>
                              </p:par>
                              <p:par>
                                <p:cTn id="36" presetID="22" presetClass="entr" presetSubtype="1" fill="hold" nodeType="withEffect">
                                  <p:stCondLst>
                                    <p:cond delay="0"/>
                                  </p:stCondLst>
                                  <p:childTnLst>
                                    <p:set>
                                      <p:cBhvr>
                                        <p:cTn id="37" dur="1" fill="hold">
                                          <p:stCondLst>
                                            <p:cond delay="0"/>
                                          </p:stCondLst>
                                        </p:cTn>
                                        <p:tgtEl>
                                          <p:spTgt spid="39"/>
                                        </p:tgtEl>
                                        <p:attrNameLst>
                                          <p:attrName>style.visibility</p:attrName>
                                        </p:attrNameLst>
                                      </p:cBhvr>
                                      <p:to>
                                        <p:strVal val="visible"/>
                                      </p:to>
                                    </p:set>
                                    <p:animEffect transition="in" filter="wipe(up)">
                                      <p:cBhvr>
                                        <p:cTn id="38" dur="500"/>
                                        <p:tgtEl>
                                          <p:spTgt spid="39"/>
                                        </p:tgtEl>
                                      </p:cBhvr>
                                    </p:animEffect>
                                  </p:childTnLst>
                                </p:cTn>
                              </p:par>
                              <p:par>
                                <p:cTn id="39" presetID="22" presetClass="entr" presetSubtype="1" fill="hold" nodeType="withEffect">
                                  <p:stCondLst>
                                    <p:cond delay="0"/>
                                  </p:stCondLst>
                                  <p:childTnLst>
                                    <p:set>
                                      <p:cBhvr>
                                        <p:cTn id="40" dur="1" fill="hold">
                                          <p:stCondLst>
                                            <p:cond delay="0"/>
                                          </p:stCondLst>
                                        </p:cTn>
                                        <p:tgtEl>
                                          <p:spTgt spid="37"/>
                                        </p:tgtEl>
                                        <p:attrNameLst>
                                          <p:attrName>style.visibility</p:attrName>
                                        </p:attrNameLst>
                                      </p:cBhvr>
                                      <p:to>
                                        <p:strVal val="visible"/>
                                      </p:to>
                                    </p:set>
                                    <p:animEffect transition="in" filter="wipe(up)">
                                      <p:cBhvr>
                                        <p:cTn id="41" dur="500"/>
                                        <p:tgtEl>
                                          <p:spTgt spid="37"/>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nodeType="clickEffect">
                                  <p:stCondLst>
                                    <p:cond delay="0"/>
                                  </p:stCondLst>
                                  <p:childTnLst>
                                    <p:set>
                                      <p:cBhvr>
                                        <p:cTn id="45" dur="1" fill="hold">
                                          <p:stCondLst>
                                            <p:cond delay="0"/>
                                          </p:stCondLst>
                                        </p:cTn>
                                        <p:tgtEl>
                                          <p:spTgt spid="20"/>
                                        </p:tgtEl>
                                        <p:attrNameLst>
                                          <p:attrName>style.visibility</p:attrName>
                                        </p:attrNameLst>
                                      </p:cBhvr>
                                      <p:to>
                                        <p:strVal val="visible"/>
                                      </p:to>
                                    </p:set>
                                    <p:anim calcmode="lin" valueType="num">
                                      <p:cBhvr>
                                        <p:cTn id="46" dur="500" fill="hold"/>
                                        <p:tgtEl>
                                          <p:spTgt spid="20"/>
                                        </p:tgtEl>
                                        <p:attrNameLst>
                                          <p:attrName>ppt_w</p:attrName>
                                        </p:attrNameLst>
                                      </p:cBhvr>
                                      <p:tavLst>
                                        <p:tav tm="0">
                                          <p:val>
                                            <p:fltVal val="0"/>
                                          </p:val>
                                        </p:tav>
                                        <p:tav tm="100000">
                                          <p:val>
                                            <p:strVal val="#ppt_w"/>
                                          </p:val>
                                        </p:tav>
                                      </p:tavLst>
                                    </p:anim>
                                    <p:anim calcmode="lin" valueType="num">
                                      <p:cBhvr>
                                        <p:cTn id="47" dur="500" fill="hold"/>
                                        <p:tgtEl>
                                          <p:spTgt spid="20"/>
                                        </p:tgtEl>
                                        <p:attrNameLst>
                                          <p:attrName>ppt_h</p:attrName>
                                        </p:attrNameLst>
                                      </p:cBhvr>
                                      <p:tavLst>
                                        <p:tav tm="0">
                                          <p:val>
                                            <p:fltVal val="0"/>
                                          </p:val>
                                        </p:tav>
                                        <p:tav tm="100000">
                                          <p:val>
                                            <p:strVal val="#ppt_h"/>
                                          </p:val>
                                        </p:tav>
                                      </p:tavLst>
                                    </p:anim>
                                    <p:animEffect transition="in" filter="fade">
                                      <p:cBhvr>
                                        <p:cTn id="48" dur="500"/>
                                        <p:tgtEl>
                                          <p:spTgt spid="20"/>
                                        </p:tgtEl>
                                      </p:cBhvr>
                                    </p:animEffect>
                                  </p:childTnLst>
                                </p:cTn>
                              </p:par>
                              <p:par>
                                <p:cTn id="49" presetID="22" presetClass="entr" presetSubtype="1" fill="hold" nodeType="withEffect">
                                  <p:stCondLst>
                                    <p:cond delay="0"/>
                                  </p:stCondLst>
                                  <p:childTnLst>
                                    <p:set>
                                      <p:cBhvr>
                                        <p:cTn id="50" dur="1" fill="hold">
                                          <p:stCondLst>
                                            <p:cond delay="0"/>
                                          </p:stCondLst>
                                        </p:cTn>
                                        <p:tgtEl>
                                          <p:spTgt spid="22"/>
                                        </p:tgtEl>
                                        <p:attrNameLst>
                                          <p:attrName>style.visibility</p:attrName>
                                        </p:attrNameLst>
                                      </p:cBhvr>
                                      <p:to>
                                        <p:strVal val="visible"/>
                                      </p:to>
                                    </p:set>
                                    <p:animEffect transition="in" filter="wipe(up)">
                                      <p:cBhvr>
                                        <p:cTn id="51" dur="500"/>
                                        <p:tgtEl>
                                          <p:spTgt spid="22"/>
                                        </p:tgtEl>
                                      </p:cBhvr>
                                    </p:animEffect>
                                  </p:childTnLst>
                                </p:cTn>
                              </p:par>
                              <p:par>
                                <p:cTn id="52" presetID="22" presetClass="entr" presetSubtype="1" fill="hold" nodeType="withEffect">
                                  <p:stCondLst>
                                    <p:cond delay="0"/>
                                  </p:stCondLst>
                                  <p:childTnLst>
                                    <p:set>
                                      <p:cBhvr>
                                        <p:cTn id="53" dur="1" fill="hold">
                                          <p:stCondLst>
                                            <p:cond delay="0"/>
                                          </p:stCondLst>
                                        </p:cTn>
                                        <p:tgtEl>
                                          <p:spTgt spid="50"/>
                                        </p:tgtEl>
                                        <p:attrNameLst>
                                          <p:attrName>style.visibility</p:attrName>
                                        </p:attrNameLst>
                                      </p:cBhvr>
                                      <p:to>
                                        <p:strVal val="visible"/>
                                      </p:to>
                                    </p:set>
                                    <p:animEffect transition="in" filter="wipe(up)">
                                      <p:cBhvr>
                                        <p:cTn id="54" dur="500"/>
                                        <p:tgtEl>
                                          <p:spTgt spid="50"/>
                                        </p:tgtEl>
                                      </p:cBhvr>
                                    </p:animEffect>
                                  </p:childTnLst>
                                </p:cTn>
                              </p:par>
                              <p:par>
                                <p:cTn id="55" presetID="22" presetClass="entr" presetSubtype="1" fill="hold" nodeType="withEffect">
                                  <p:stCondLst>
                                    <p:cond delay="0"/>
                                  </p:stCondLst>
                                  <p:childTnLst>
                                    <p:set>
                                      <p:cBhvr>
                                        <p:cTn id="56" dur="1" fill="hold">
                                          <p:stCondLst>
                                            <p:cond delay="0"/>
                                          </p:stCondLst>
                                        </p:cTn>
                                        <p:tgtEl>
                                          <p:spTgt spid="51"/>
                                        </p:tgtEl>
                                        <p:attrNameLst>
                                          <p:attrName>style.visibility</p:attrName>
                                        </p:attrNameLst>
                                      </p:cBhvr>
                                      <p:to>
                                        <p:strVal val="visible"/>
                                      </p:to>
                                    </p:set>
                                    <p:animEffect transition="in" filter="wipe(up)">
                                      <p:cBhvr>
                                        <p:cTn id="57"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Lst>
  </p:timing>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EDECED"/>
        </a:solidFill>
        <a:effectLst/>
      </p:bgPr>
    </p:bg>
    <p:spTree>
      <p:nvGrpSpPr>
        <p:cNvPr id="1" name=""/>
        <p:cNvGrpSpPr/>
        <p:nvPr/>
      </p:nvGrpSpPr>
      <p:grpSpPr>
        <a:xfrm>
          <a:off x="0" y="0"/>
          <a:ext cx="0" cy="0"/>
          <a:chOff x="0" y="0"/>
          <a:chExt cx="0" cy="0"/>
        </a:xfrm>
      </p:grpSpPr>
      <p:pic>
        <p:nvPicPr>
          <p:cNvPr id="53250" name="Picture 2" descr="Rules icon png 2 » PNG Image">
            <a:extLst>
              <a:ext uri="{FF2B5EF4-FFF2-40B4-BE49-F238E27FC236}">
                <a16:creationId xmlns:a16="http://schemas.microsoft.com/office/drawing/2014/main" id="{24D68D65-59A3-407D-B7E3-D0BBB71EF7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51143" y="3092071"/>
            <a:ext cx="2488442" cy="2488442"/>
          </a:xfrm>
          <a:prstGeom prst="rect">
            <a:avLst/>
          </a:prstGeom>
          <a:noFill/>
          <a:extLst>
            <a:ext uri="{909E8E84-426E-40DD-AFC4-6F175D3DCCD1}">
              <a14:hiddenFill xmlns:a14="http://schemas.microsoft.com/office/drawing/2010/main">
                <a:solidFill>
                  <a:srgbClr val="FFFFFF"/>
                </a:solidFill>
              </a14:hiddenFill>
            </a:ext>
          </a:extLst>
        </p:spPr>
      </p:pic>
      <p:pic>
        <p:nvPicPr>
          <p:cNvPr id="53252" name="Picture 4" descr="Kubernetes, Les ressources Part 1 : Les bases – Gekko">
            <a:extLst>
              <a:ext uri="{FF2B5EF4-FFF2-40B4-BE49-F238E27FC236}">
                <a16:creationId xmlns:a16="http://schemas.microsoft.com/office/drawing/2014/main" id="{A0EB8720-30F6-42FD-A319-B227F11F5F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83357" y="3092071"/>
            <a:ext cx="2488442" cy="2488442"/>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ED45DF2B-CAC3-497E-92E4-8559419BF652}"/>
              </a:ext>
            </a:extLst>
          </p:cNvPr>
          <p:cNvSpPr/>
          <p:nvPr/>
        </p:nvSpPr>
        <p:spPr>
          <a:xfrm>
            <a:off x="701040" y="401389"/>
            <a:ext cx="10489810" cy="707886"/>
          </a:xfrm>
          <a:prstGeom prst="rect">
            <a:avLst/>
          </a:prstGeom>
        </p:spPr>
        <p:txBody>
          <a:bodyPr wrap="square">
            <a:spAutoFit/>
          </a:bodyPr>
          <a:lstStyle/>
          <a:p>
            <a:pPr algn="ctr">
              <a:spcAft>
                <a:spcPts val="750"/>
              </a:spcAft>
            </a:pPr>
            <a:r>
              <a:rPr lang="en-US" sz="4000" dirty="0">
                <a:solidFill>
                  <a:srgbClr val="03A1A4"/>
                </a:solidFill>
                <a:latin typeface="Tw Cen MT" panose="020B0602020104020603" pitchFamily="34" charset="0"/>
              </a:rPr>
              <a:t>Ingress </a:t>
            </a:r>
            <a:endParaRPr lang="en-US" sz="3600" dirty="0">
              <a:solidFill>
                <a:srgbClr val="03A1A4"/>
              </a:solidFill>
              <a:latin typeface="Tw Cen MT" panose="020B0602020104020603" pitchFamily="34" charset="0"/>
            </a:endParaRPr>
          </a:p>
        </p:txBody>
      </p:sp>
      <p:sp>
        <p:nvSpPr>
          <p:cNvPr id="6" name="Rectangle 5">
            <a:extLst>
              <a:ext uri="{FF2B5EF4-FFF2-40B4-BE49-F238E27FC236}">
                <a16:creationId xmlns:a16="http://schemas.microsoft.com/office/drawing/2014/main" id="{D302D26B-B8AE-40C5-9D05-81464B3B981F}"/>
              </a:ext>
            </a:extLst>
          </p:cNvPr>
          <p:cNvSpPr/>
          <p:nvPr/>
        </p:nvSpPr>
        <p:spPr>
          <a:xfrm>
            <a:off x="1713279" y="2355293"/>
            <a:ext cx="3718530" cy="584775"/>
          </a:xfrm>
          <a:prstGeom prst="rect">
            <a:avLst/>
          </a:prstGeom>
        </p:spPr>
        <p:txBody>
          <a:bodyPr wrap="square">
            <a:spAutoFit/>
          </a:bodyPr>
          <a:lstStyle/>
          <a:p>
            <a:pPr algn="ctr">
              <a:spcAft>
                <a:spcPts val="750"/>
              </a:spcAft>
            </a:pPr>
            <a:r>
              <a:rPr lang="en-US" sz="3200" dirty="0">
                <a:solidFill>
                  <a:srgbClr val="002060"/>
                </a:solidFill>
                <a:latin typeface="Tw Cen MT" panose="020B0602020104020603" pitchFamily="34" charset="0"/>
              </a:rPr>
              <a:t>Ingress Controller </a:t>
            </a:r>
            <a:endParaRPr lang="en-US" sz="2800" dirty="0">
              <a:solidFill>
                <a:srgbClr val="002060"/>
              </a:solidFill>
              <a:latin typeface="Tw Cen MT" panose="020B0602020104020603" pitchFamily="34" charset="0"/>
            </a:endParaRPr>
          </a:p>
        </p:txBody>
      </p:sp>
      <p:sp>
        <p:nvSpPr>
          <p:cNvPr id="7" name="Rectangle 6">
            <a:extLst>
              <a:ext uri="{FF2B5EF4-FFF2-40B4-BE49-F238E27FC236}">
                <a16:creationId xmlns:a16="http://schemas.microsoft.com/office/drawing/2014/main" id="{1CAA354E-BB38-472C-B3F6-B2E7803DAE75}"/>
              </a:ext>
            </a:extLst>
          </p:cNvPr>
          <p:cNvSpPr/>
          <p:nvPr/>
        </p:nvSpPr>
        <p:spPr>
          <a:xfrm>
            <a:off x="6328497" y="2349322"/>
            <a:ext cx="3718530" cy="584775"/>
          </a:xfrm>
          <a:prstGeom prst="rect">
            <a:avLst/>
          </a:prstGeom>
        </p:spPr>
        <p:txBody>
          <a:bodyPr wrap="square">
            <a:spAutoFit/>
          </a:bodyPr>
          <a:lstStyle/>
          <a:p>
            <a:pPr algn="ctr">
              <a:spcAft>
                <a:spcPts val="750"/>
              </a:spcAft>
            </a:pPr>
            <a:r>
              <a:rPr lang="en-US" sz="3200" dirty="0">
                <a:solidFill>
                  <a:srgbClr val="002060"/>
                </a:solidFill>
                <a:latin typeface="Tw Cen MT" panose="020B0602020104020603" pitchFamily="34" charset="0"/>
              </a:rPr>
              <a:t>Ingress </a:t>
            </a:r>
            <a:r>
              <a:rPr lang="en-US" sz="3200" dirty="0" err="1">
                <a:solidFill>
                  <a:srgbClr val="002060"/>
                </a:solidFill>
                <a:latin typeface="Tw Cen MT" panose="020B0602020104020603" pitchFamily="34" charset="0"/>
              </a:rPr>
              <a:t>Ressources</a:t>
            </a:r>
            <a:r>
              <a:rPr lang="en-US" sz="3200" dirty="0">
                <a:solidFill>
                  <a:srgbClr val="002060"/>
                </a:solidFill>
                <a:latin typeface="Tw Cen MT" panose="020B0602020104020603" pitchFamily="34" charset="0"/>
              </a:rPr>
              <a:t> </a:t>
            </a:r>
            <a:endParaRPr lang="en-US" sz="2800" dirty="0">
              <a:solidFill>
                <a:srgbClr val="002060"/>
              </a:solidFill>
              <a:latin typeface="Tw Cen MT" panose="020B0602020104020603" pitchFamily="34" charset="0"/>
            </a:endParaRPr>
          </a:p>
        </p:txBody>
      </p:sp>
      <p:pic>
        <p:nvPicPr>
          <p:cNvPr id="53254" name="Picture 6" descr="Plus PNG transparents - StickPNG">
            <a:extLst>
              <a:ext uri="{FF2B5EF4-FFF2-40B4-BE49-F238E27FC236}">
                <a16:creationId xmlns:a16="http://schemas.microsoft.com/office/drawing/2014/main" id="{D6AFB50A-118F-47EE-803A-F65C46CAAD5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8691" y="3905229"/>
            <a:ext cx="1145559" cy="11455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586499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F4F3F4"/>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E89B6E3-9F2D-4928-B98C-199E4FB92171}"/>
              </a:ext>
            </a:extLst>
          </p:cNvPr>
          <p:cNvPicPr>
            <a:picLocks noChangeAspect="1"/>
          </p:cNvPicPr>
          <p:nvPr/>
        </p:nvPicPr>
        <p:blipFill rotWithShape="1">
          <a:blip r:embed="rId2"/>
          <a:srcRect t="10842" r="786"/>
          <a:stretch/>
        </p:blipFill>
        <p:spPr>
          <a:xfrm>
            <a:off x="701040" y="1672282"/>
            <a:ext cx="9223074" cy="4469744"/>
          </a:xfrm>
          <a:prstGeom prst="rect">
            <a:avLst/>
          </a:prstGeom>
        </p:spPr>
      </p:pic>
      <p:sp>
        <p:nvSpPr>
          <p:cNvPr id="3" name="Rectangle 2">
            <a:extLst>
              <a:ext uri="{FF2B5EF4-FFF2-40B4-BE49-F238E27FC236}">
                <a16:creationId xmlns:a16="http://schemas.microsoft.com/office/drawing/2014/main" id="{31BC9B19-318D-4F87-A280-B1ECFD4C80D1}"/>
              </a:ext>
            </a:extLst>
          </p:cNvPr>
          <p:cNvSpPr/>
          <p:nvPr/>
        </p:nvSpPr>
        <p:spPr>
          <a:xfrm>
            <a:off x="701040" y="401389"/>
            <a:ext cx="10489810" cy="707886"/>
          </a:xfrm>
          <a:prstGeom prst="rect">
            <a:avLst/>
          </a:prstGeom>
        </p:spPr>
        <p:txBody>
          <a:bodyPr wrap="square">
            <a:spAutoFit/>
          </a:bodyPr>
          <a:lstStyle/>
          <a:p>
            <a:pPr algn="ctr">
              <a:spcAft>
                <a:spcPts val="750"/>
              </a:spcAft>
            </a:pPr>
            <a:r>
              <a:rPr lang="en-US" sz="4000" dirty="0">
                <a:solidFill>
                  <a:srgbClr val="03A1A4"/>
                </a:solidFill>
                <a:latin typeface="Tw Cen MT" panose="020B0602020104020603" pitchFamily="34" charset="0"/>
              </a:rPr>
              <a:t>INGRESS Controller</a:t>
            </a:r>
            <a:endParaRPr lang="en-US" sz="3600" dirty="0">
              <a:solidFill>
                <a:srgbClr val="03A1A4"/>
              </a:solidFill>
              <a:latin typeface="Tw Cen MT" panose="020B0602020104020603" pitchFamily="34" charset="0"/>
            </a:endParaRPr>
          </a:p>
        </p:txBody>
      </p:sp>
    </p:spTree>
    <p:extLst>
      <p:ext uri="{BB962C8B-B14F-4D97-AF65-F5344CB8AC3E}">
        <p14:creationId xmlns:p14="http://schemas.microsoft.com/office/powerpoint/2010/main" val="404784270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F4F3F4"/>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5DC6567-AF25-48C7-97B4-E4C8589E132A}"/>
              </a:ext>
            </a:extLst>
          </p:cNvPr>
          <p:cNvPicPr>
            <a:picLocks noChangeAspect="1"/>
          </p:cNvPicPr>
          <p:nvPr/>
        </p:nvPicPr>
        <p:blipFill>
          <a:blip r:embed="rId2"/>
          <a:stretch>
            <a:fillRect/>
          </a:stretch>
        </p:blipFill>
        <p:spPr>
          <a:xfrm>
            <a:off x="6332705" y="1624085"/>
            <a:ext cx="4448175" cy="4460614"/>
          </a:xfrm>
          <a:prstGeom prst="rect">
            <a:avLst/>
          </a:prstGeom>
        </p:spPr>
      </p:pic>
      <p:pic>
        <p:nvPicPr>
          <p:cNvPr id="4" name="Picture 3">
            <a:extLst>
              <a:ext uri="{FF2B5EF4-FFF2-40B4-BE49-F238E27FC236}">
                <a16:creationId xmlns:a16="http://schemas.microsoft.com/office/drawing/2014/main" id="{35F32629-0625-4EAE-B88C-DF8392E1BE5B}"/>
              </a:ext>
            </a:extLst>
          </p:cNvPr>
          <p:cNvPicPr>
            <a:picLocks noChangeAspect="1"/>
          </p:cNvPicPr>
          <p:nvPr/>
        </p:nvPicPr>
        <p:blipFill>
          <a:blip r:embed="rId3"/>
          <a:stretch>
            <a:fillRect/>
          </a:stretch>
        </p:blipFill>
        <p:spPr>
          <a:xfrm>
            <a:off x="1678320" y="1528550"/>
            <a:ext cx="3124756" cy="4673469"/>
          </a:xfrm>
          <a:prstGeom prst="rect">
            <a:avLst/>
          </a:prstGeom>
        </p:spPr>
      </p:pic>
      <p:sp>
        <p:nvSpPr>
          <p:cNvPr id="5" name="Rectangle 4">
            <a:extLst>
              <a:ext uri="{FF2B5EF4-FFF2-40B4-BE49-F238E27FC236}">
                <a16:creationId xmlns:a16="http://schemas.microsoft.com/office/drawing/2014/main" id="{2FEEDADF-E8D2-4AA6-9EAC-71AA8CFE7192}"/>
              </a:ext>
            </a:extLst>
          </p:cNvPr>
          <p:cNvSpPr/>
          <p:nvPr/>
        </p:nvSpPr>
        <p:spPr>
          <a:xfrm>
            <a:off x="701040" y="401389"/>
            <a:ext cx="10489810" cy="707886"/>
          </a:xfrm>
          <a:prstGeom prst="rect">
            <a:avLst/>
          </a:prstGeom>
        </p:spPr>
        <p:txBody>
          <a:bodyPr wrap="square">
            <a:spAutoFit/>
          </a:bodyPr>
          <a:lstStyle/>
          <a:p>
            <a:pPr algn="ctr">
              <a:spcAft>
                <a:spcPts val="750"/>
              </a:spcAft>
            </a:pPr>
            <a:r>
              <a:rPr lang="en-US" sz="4000" dirty="0">
                <a:solidFill>
                  <a:srgbClr val="03A1A4"/>
                </a:solidFill>
                <a:latin typeface="Tw Cen MT" panose="020B0602020104020603" pitchFamily="34" charset="0"/>
              </a:rPr>
              <a:t>INGRESS Resources</a:t>
            </a:r>
            <a:endParaRPr lang="en-US" sz="3600" dirty="0">
              <a:solidFill>
                <a:srgbClr val="03A1A4"/>
              </a:solidFill>
              <a:latin typeface="Tw Cen MT" panose="020B0602020104020603" pitchFamily="34" charset="0"/>
            </a:endParaRPr>
          </a:p>
        </p:txBody>
      </p:sp>
    </p:spTree>
    <p:extLst>
      <p:ext uri="{BB962C8B-B14F-4D97-AF65-F5344CB8AC3E}">
        <p14:creationId xmlns:p14="http://schemas.microsoft.com/office/powerpoint/2010/main" val="44512581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F4F3F4"/>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FEEDADF-E8D2-4AA6-9EAC-71AA8CFE7192}"/>
              </a:ext>
            </a:extLst>
          </p:cNvPr>
          <p:cNvSpPr/>
          <p:nvPr/>
        </p:nvSpPr>
        <p:spPr>
          <a:xfrm>
            <a:off x="701040" y="401389"/>
            <a:ext cx="10489810" cy="707886"/>
          </a:xfrm>
          <a:prstGeom prst="rect">
            <a:avLst/>
          </a:prstGeom>
        </p:spPr>
        <p:txBody>
          <a:bodyPr wrap="square">
            <a:spAutoFit/>
          </a:bodyPr>
          <a:lstStyle/>
          <a:p>
            <a:pPr algn="ctr">
              <a:spcAft>
                <a:spcPts val="750"/>
              </a:spcAft>
            </a:pPr>
            <a:r>
              <a:rPr lang="en-US" sz="4000" dirty="0">
                <a:solidFill>
                  <a:srgbClr val="03A1A4"/>
                </a:solidFill>
                <a:latin typeface="Tw Cen MT" panose="020B0602020104020603" pitchFamily="34" charset="0"/>
              </a:rPr>
              <a:t>INGRESS Resources</a:t>
            </a:r>
            <a:endParaRPr lang="en-US" sz="3600" dirty="0">
              <a:solidFill>
                <a:srgbClr val="03A1A4"/>
              </a:solidFill>
              <a:latin typeface="Tw Cen MT" panose="020B0602020104020603" pitchFamily="34" charset="0"/>
            </a:endParaRPr>
          </a:p>
        </p:txBody>
      </p:sp>
      <p:pic>
        <p:nvPicPr>
          <p:cNvPr id="3" name="Picture 2">
            <a:extLst>
              <a:ext uri="{FF2B5EF4-FFF2-40B4-BE49-F238E27FC236}">
                <a16:creationId xmlns:a16="http://schemas.microsoft.com/office/drawing/2014/main" id="{CD244607-C326-40E6-8D05-ED2BF3AFB64D}"/>
              </a:ext>
            </a:extLst>
          </p:cNvPr>
          <p:cNvPicPr>
            <a:picLocks noChangeAspect="1"/>
          </p:cNvPicPr>
          <p:nvPr/>
        </p:nvPicPr>
        <p:blipFill rotWithShape="1">
          <a:blip r:embed="rId2"/>
          <a:srcRect t="13044" r="1047"/>
          <a:stretch/>
        </p:blipFill>
        <p:spPr>
          <a:xfrm>
            <a:off x="1385936" y="1378424"/>
            <a:ext cx="9804914" cy="4933310"/>
          </a:xfrm>
          <a:prstGeom prst="rect">
            <a:avLst/>
          </a:prstGeom>
        </p:spPr>
      </p:pic>
    </p:spTree>
    <p:extLst>
      <p:ext uri="{BB962C8B-B14F-4D97-AF65-F5344CB8AC3E}">
        <p14:creationId xmlns:p14="http://schemas.microsoft.com/office/powerpoint/2010/main" val="239910404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F4F3F4"/>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FEEDADF-E8D2-4AA6-9EAC-71AA8CFE7192}"/>
              </a:ext>
            </a:extLst>
          </p:cNvPr>
          <p:cNvSpPr/>
          <p:nvPr/>
        </p:nvSpPr>
        <p:spPr>
          <a:xfrm>
            <a:off x="701040" y="401389"/>
            <a:ext cx="10489810" cy="707886"/>
          </a:xfrm>
          <a:prstGeom prst="rect">
            <a:avLst/>
          </a:prstGeom>
        </p:spPr>
        <p:txBody>
          <a:bodyPr wrap="square">
            <a:spAutoFit/>
          </a:bodyPr>
          <a:lstStyle/>
          <a:p>
            <a:pPr algn="ctr">
              <a:spcAft>
                <a:spcPts val="750"/>
              </a:spcAft>
            </a:pPr>
            <a:r>
              <a:rPr lang="en-US" sz="4000" dirty="0">
                <a:solidFill>
                  <a:srgbClr val="03A1A4"/>
                </a:solidFill>
                <a:latin typeface="Tw Cen MT" panose="020B0602020104020603" pitchFamily="34" charset="0"/>
              </a:rPr>
              <a:t>INGRESS Resources</a:t>
            </a:r>
            <a:endParaRPr lang="en-US" sz="3600" dirty="0">
              <a:solidFill>
                <a:srgbClr val="03A1A4"/>
              </a:solidFill>
              <a:latin typeface="Tw Cen MT" panose="020B0602020104020603" pitchFamily="34" charset="0"/>
            </a:endParaRPr>
          </a:p>
        </p:txBody>
      </p:sp>
      <p:pic>
        <p:nvPicPr>
          <p:cNvPr id="6" name="Picture 5">
            <a:extLst>
              <a:ext uri="{FF2B5EF4-FFF2-40B4-BE49-F238E27FC236}">
                <a16:creationId xmlns:a16="http://schemas.microsoft.com/office/drawing/2014/main" id="{E5211831-3EFE-4C89-BBBC-654C73FF0067}"/>
              </a:ext>
            </a:extLst>
          </p:cNvPr>
          <p:cNvPicPr>
            <a:picLocks noChangeAspect="1"/>
          </p:cNvPicPr>
          <p:nvPr/>
        </p:nvPicPr>
        <p:blipFill>
          <a:blip r:embed="rId2"/>
          <a:stretch>
            <a:fillRect/>
          </a:stretch>
        </p:blipFill>
        <p:spPr>
          <a:xfrm>
            <a:off x="2078992" y="1470459"/>
            <a:ext cx="5238750" cy="723900"/>
          </a:xfrm>
          <a:prstGeom prst="rect">
            <a:avLst/>
          </a:prstGeom>
        </p:spPr>
      </p:pic>
      <p:pic>
        <p:nvPicPr>
          <p:cNvPr id="7" name="Picture 6">
            <a:extLst>
              <a:ext uri="{FF2B5EF4-FFF2-40B4-BE49-F238E27FC236}">
                <a16:creationId xmlns:a16="http://schemas.microsoft.com/office/drawing/2014/main" id="{FB621011-0082-460D-9D5C-6AFB82A9D9F2}"/>
              </a:ext>
            </a:extLst>
          </p:cNvPr>
          <p:cNvPicPr>
            <a:picLocks noChangeAspect="1"/>
          </p:cNvPicPr>
          <p:nvPr/>
        </p:nvPicPr>
        <p:blipFill>
          <a:blip r:embed="rId3"/>
          <a:stretch>
            <a:fillRect/>
          </a:stretch>
        </p:blipFill>
        <p:spPr>
          <a:xfrm>
            <a:off x="2078992" y="2364984"/>
            <a:ext cx="7181850" cy="4105275"/>
          </a:xfrm>
          <a:prstGeom prst="rect">
            <a:avLst/>
          </a:prstGeom>
        </p:spPr>
      </p:pic>
    </p:spTree>
    <p:extLst>
      <p:ext uri="{BB962C8B-B14F-4D97-AF65-F5344CB8AC3E}">
        <p14:creationId xmlns:p14="http://schemas.microsoft.com/office/powerpoint/2010/main" val="72006374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rgbClr val="F4F3F4"/>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FEEDADF-E8D2-4AA6-9EAC-71AA8CFE7192}"/>
              </a:ext>
            </a:extLst>
          </p:cNvPr>
          <p:cNvSpPr/>
          <p:nvPr/>
        </p:nvSpPr>
        <p:spPr>
          <a:xfrm>
            <a:off x="701040" y="401389"/>
            <a:ext cx="10489810" cy="707886"/>
          </a:xfrm>
          <a:prstGeom prst="rect">
            <a:avLst/>
          </a:prstGeom>
        </p:spPr>
        <p:txBody>
          <a:bodyPr wrap="square">
            <a:spAutoFit/>
          </a:bodyPr>
          <a:lstStyle/>
          <a:p>
            <a:pPr algn="ctr">
              <a:spcAft>
                <a:spcPts val="750"/>
              </a:spcAft>
            </a:pPr>
            <a:r>
              <a:rPr lang="en-US" sz="4000" dirty="0">
                <a:solidFill>
                  <a:srgbClr val="03A1A4"/>
                </a:solidFill>
                <a:latin typeface="Tw Cen MT" panose="020B0602020104020603" pitchFamily="34" charset="0"/>
              </a:rPr>
              <a:t>INGRESS TLS</a:t>
            </a:r>
            <a:endParaRPr lang="en-US" sz="3600" dirty="0">
              <a:solidFill>
                <a:srgbClr val="03A1A4"/>
              </a:solidFill>
              <a:latin typeface="Tw Cen MT" panose="020B0602020104020603" pitchFamily="34" charset="0"/>
            </a:endParaRPr>
          </a:p>
        </p:txBody>
      </p:sp>
      <p:pic>
        <p:nvPicPr>
          <p:cNvPr id="10" name="Picture 9">
            <a:extLst>
              <a:ext uri="{FF2B5EF4-FFF2-40B4-BE49-F238E27FC236}">
                <a16:creationId xmlns:a16="http://schemas.microsoft.com/office/drawing/2014/main" id="{66FC93C5-7D79-4492-901B-3EC95EC11CE0}"/>
              </a:ext>
            </a:extLst>
          </p:cNvPr>
          <p:cNvPicPr>
            <a:picLocks noChangeAspect="1"/>
          </p:cNvPicPr>
          <p:nvPr/>
        </p:nvPicPr>
        <p:blipFill>
          <a:blip r:embed="rId2"/>
          <a:stretch>
            <a:fillRect/>
          </a:stretch>
        </p:blipFill>
        <p:spPr>
          <a:xfrm>
            <a:off x="701040" y="2466183"/>
            <a:ext cx="4193046" cy="3332222"/>
          </a:xfrm>
          <a:prstGeom prst="rect">
            <a:avLst/>
          </a:prstGeom>
          <a:ln w="3175" cap="sq">
            <a:solidFill>
              <a:srgbClr val="000000"/>
            </a:solidFill>
            <a:prstDash val="solid"/>
            <a:miter lim="800000"/>
          </a:ln>
          <a:effectLst>
            <a:outerShdw blurRad="50800" dist="38100" dir="2700000" algn="tl" rotWithShape="0">
              <a:srgbClr val="000000">
                <a:alpha val="43000"/>
              </a:srgbClr>
            </a:outerShdw>
          </a:effectLst>
        </p:spPr>
      </p:pic>
      <p:sp>
        <p:nvSpPr>
          <p:cNvPr id="12" name="Rectangle 1">
            <a:extLst>
              <a:ext uri="{FF2B5EF4-FFF2-40B4-BE49-F238E27FC236}">
                <a16:creationId xmlns:a16="http://schemas.microsoft.com/office/drawing/2014/main" id="{40327044-EEBE-4197-973D-DF7A4DDD419A}"/>
              </a:ext>
            </a:extLst>
          </p:cNvPr>
          <p:cNvSpPr>
            <a:spLocks noChangeArrowheads="1"/>
          </p:cNvSpPr>
          <p:nvPr/>
        </p:nvSpPr>
        <p:spPr bwMode="auto">
          <a:xfrm>
            <a:off x="644168" y="1768156"/>
            <a:ext cx="10546682" cy="338554"/>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fr-FR" altLang="fr-FR" sz="1600" dirty="0" err="1">
                <a:solidFill>
                  <a:srgbClr val="A9B7C6"/>
                </a:solidFill>
                <a:latin typeface="Consolas" panose="020B0609020204030204" pitchFamily="49" charset="0"/>
              </a:rPr>
              <a:t>kubectl</a:t>
            </a:r>
            <a:r>
              <a:rPr lang="fr-FR" altLang="fr-FR" sz="1600" dirty="0">
                <a:solidFill>
                  <a:srgbClr val="A9B7C6"/>
                </a:solidFill>
                <a:latin typeface="Consolas" panose="020B0609020204030204" pitchFamily="49" charset="0"/>
              </a:rPr>
              <a:t> </a:t>
            </a:r>
            <a:r>
              <a:rPr lang="fr-FR" altLang="fr-FR" sz="1600" dirty="0" err="1">
                <a:solidFill>
                  <a:srgbClr val="A9B7C6"/>
                </a:solidFill>
                <a:latin typeface="Consolas" panose="020B0609020204030204" pitchFamily="49" charset="0"/>
              </a:rPr>
              <a:t>create</a:t>
            </a:r>
            <a:r>
              <a:rPr lang="fr-FR" altLang="fr-FR" sz="1600" dirty="0">
                <a:solidFill>
                  <a:srgbClr val="A9B7C6"/>
                </a:solidFill>
                <a:latin typeface="Consolas" panose="020B0609020204030204" pitchFamily="49" charset="0"/>
              </a:rPr>
              <a:t> secret </a:t>
            </a:r>
            <a:r>
              <a:rPr lang="fr-FR" altLang="fr-FR" sz="1600" dirty="0" err="1">
                <a:solidFill>
                  <a:srgbClr val="A9B7C6"/>
                </a:solidFill>
                <a:latin typeface="Consolas" panose="020B0609020204030204" pitchFamily="49" charset="0"/>
              </a:rPr>
              <a:t>tls</a:t>
            </a:r>
            <a:r>
              <a:rPr lang="fr-FR" altLang="fr-FR" sz="1600" dirty="0">
                <a:solidFill>
                  <a:srgbClr val="A9B7C6"/>
                </a:solidFill>
                <a:latin typeface="Consolas" panose="020B0609020204030204" pitchFamily="49" charset="0"/>
              </a:rPr>
              <a:t> </a:t>
            </a:r>
            <a:r>
              <a:rPr lang="fr-FR" altLang="fr-FR" sz="1600" dirty="0" err="1">
                <a:solidFill>
                  <a:schemeClr val="accent2"/>
                </a:solidFill>
                <a:latin typeface="Consolas" panose="020B0609020204030204" pitchFamily="49" charset="0"/>
              </a:rPr>
              <a:t>example</a:t>
            </a:r>
            <a:r>
              <a:rPr lang="fr-FR" altLang="fr-FR" sz="1600" dirty="0">
                <a:solidFill>
                  <a:schemeClr val="accent2"/>
                </a:solidFill>
                <a:latin typeface="Consolas" panose="020B0609020204030204" pitchFamily="49" charset="0"/>
              </a:rPr>
              <a:t>-com-</a:t>
            </a:r>
            <a:r>
              <a:rPr lang="fr-FR" altLang="fr-FR" sz="1600" dirty="0" err="1">
                <a:solidFill>
                  <a:schemeClr val="accent2"/>
                </a:solidFill>
                <a:latin typeface="Consolas" panose="020B0609020204030204" pitchFamily="49" charset="0"/>
              </a:rPr>
              <a:t>tls</a:t>
            </a:r>
            <a:r>
              <a:rPr lang="fr-FR" altLang="fr-FR" sz="1600" dirty="0">
                <a:solidFill>
                  <a:srgbClr val="A9B7C6"/>
                </a:solidFill>
                <a:latin typeface="Consolas" panose="020B0609020204030204" pitchFamily="49" charset="0"/>
              </a:rPr>
              <a:t> --cert=</a:t>
            </a:r>
            <a:r>
              <a:rPr lang="fr-FR" altLang="fr-FR" sz="1600" dirty="0">
                <a:solidFill>
                  <a:schemeClr val="accent2"/>
                </a:solidFill>
                <a:latin typeface="Consolas" panose="020B0609020204030204" pitchFamily="49" charset="0"/>
              </a:rPr>
              <a:t>certificat.crt </a:t>
            </a:r>
            <a:r>
              <a:rPr lang="fr-FR" altLang="fr-FR" sz="1600" dirty="0">
                <a:solidFill>
                  <a:srgbClr val="A9B7C6"/>
                </a:solidFill>
                <a:latin typeface="Consolas" panose="020B0609020204030204" pitchFamily="49" charset="0"/>
              </a:rPr>
              <a:t>--key=</a:t>
            </a:r>
            <a:r>
              <a:rPr lang="fr-FR" altLang="fr-FR" sz="1600" dirty="0" err="1">
                <a:solidFill>
                  <a:schemeClr val="accent2"/>
                </a:solidFill>
                <a:latin typeface="Consolas" panose="020B0609020204030204" pitchFamily="49" charset="0"/>
              </a:rPr>
              <a:t>private.key</a:t>
            </a:r>
            <a:endParaRPr kumimoji="0" lang="fr-FR" altLang="fr-FR" sz="1600" b="0" i="0" u="none" strike="noStrike" cap="none" normalizeH="0" baseline="0" dirty="0">
              <a:ln>
                <a:noFill/>
              </a:ln>
              <a:solidFill>
                <a:schemeClr val="accent2"/>
              </a:solidFill>
              <a:effectLst/>
              <a:latin typeface="Arial" panose="020B0604020202020204" pitchFamily="34" charset="0"/>
            </a:endParaRPr>
          </a:p>
        </p:txBody>
      </p:sp>
      <p:sp>
        <p:nvSpPr>
          <p:cNvPr id="13" name="Rectangle 1">
            <a:extLst>
              <a:ext uri="{FF2B5EF4-FFF2-40B4-BE49-F238E27FC236}">
                <a16:creationId xmlns:a16="http://schemas.microsoft.com/office/drawing/2014/main" id="{F6B8545B-7A4E-4E44-9E96-9FB464F2D361}"/>
              </a:ext>
            </a:extLst>
          </p:cNvPr>
          <p:cNvSpPr>
            <a:spLocks noChangeArrowheads="1"/>
          </p:cNvSpPr>
          <p:nvPr/>
        </p:nvSpPr>
        <p:spPr bwMode="auto">
          <a:xfrm>
            <a:off x="644168" y="6157878"/>
            <a:ext cx="10546682" cy="338554"/>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fr-FR" altLang="fr-FR" sz="1600" dirty="0" err="1">
                <a:solidFill>
                  <a:srgbClr val="A9B7C6"/>
                </a:solidFill>
                <a:latin typeface="Consolas" panose="020B0609020204030204" pitchFamily="49" charset="0"/>
              </a:rPr>
              <a:t>kubectl</a:t>
            </a:r>
            <a:r>
              <a:rPr lang="fr-FR" altLang="fr-FR" sz="1600" dirty="0">
                <a:solidFill>
                  <a:srgbClr val="A9B7C6"/>
                </a:solidFill>
                <a:latin typeface="Consolas" panose="020B0609020204030204" pitchFamily="49" charset="0"/>
              </a:rPr>
              <a:t> </a:t>
            </a:r>
            <a:r>
              <a:rPr lang="fr-FR" altLang="fr-FR" sz="1600" dirty="0" err="1">
                <a:solidFill>
                  <a:srgbClr val="A9B7C6"/>
                </a:solidFill>
                <a:latin typeface="Consolas" panose="020B0609020204030204" pitchFamily="49" charset="0"/>
              </a:rPr>
              <a:t>create</a:t>
            </a:r>
            <a:r>
              <a:rPr lang="fr-FR" altLang="fr-FR" sz="1600" dirty="0">
                <a:solidFill>
                  <a:srgbClr val="A9B7C6"/>
                </a:solidFill>
                <a:latin typeface="Consolas" panose="020B0609020204030204" pitchFamily="49" charset="0"/>
              </a:rPr>
              <a:t> –f </a:t>
            </a:r>
            <a:r>
              <a:rPr lang="fr-FR" altLang="fr-FR" sz="1600" dirty="0" err="1">
                <a:solidFill>
                  <a:schemeClr val="accent2"/>
                </a:solidFill>
                <a:latin typeface="Consolas" panose="020B0609020204030204" pitchFamily="49" charset="0"/>
              </a:rPr>
              <a:t>ingressrules.yml</a:t>
            </a:r>
            <a:endParaRPr kumimoji="0" lang="fr-FR" altLang="fr-FR" sz="1600" b="0" i="0" u="none" strike="noStrike" cap="none" normalizeH="0" baseline="0" dirty="0">
              <a:ln>
                <a:noFill/>
              </a:ln>
              <a:solidFill>
                <a:schemeClr val="accent2"/>
              </a:solidFill>
              <a:effectLst/>
              <a:latin typeface="Arial" panose="020B0604020202020204" pitchFamily="34" charset="0"/>
            </a:endParaRPr>
          </a:p>
        </p:txBody>
      </p:sp>
      <p:sp>
        <p:nvSpPr>
          <p:cNvPr id="14" name="TextBox 13">
            <a:extLst>
              <a:ext uri="{FF2B5EF4-FFF2-40B4-BE49-F238E27FC236}">
                <a16:creationId xmlns:a16="http://schemas.microsoft.com/office/drawing/2014/main" id="{EF8A4CD2-3883-4C86-9310-A47BEBDAAB12}"/>
              </a:ext>
            </a:extLst>
          </p:cNvPr>
          <p:cNvSpPr txBox="1"/>
          <p:nvPr/>
        </p:nvSpPr>
        <p:spPr>
          <a:xfrm>
            <a:off x="1799684" y="2101781"/>
            <a:ext cx="1995757" cy="369332"/>
          </a:xfrm>
          <a:prstGeom prst="rect">
            <a:avLst/>
          </a:prstGeom>
          <a:noFill/>
        </p:spPr>
        <p:txBody>
          <a:bodyPr wrap="square" rtlCol="0">
            <a:spAutoFit/>
          </a:bodyPr>
          <a:lstStyle/>
          <a:p>
            <a:r>
              <a:rPr lang="fr-FR" b="1" dirty="0" err="1">
                <a:solidFill>
                  <a:schemeClr val="accent2"/>
                </a:solidFill>
              </a:rPr>
              <a:t>ingressrules.yml</a:t>
            </a:r>
            <a:endParaRPr lang="fr-FR" b="1" dirty="0">
              <a:solidFill>
                <a:schemeClr val="accent2"/>
              </a:solidFill>
            </a:endParaRPr>
          </a:p>
        </p:txBody>
      </p:sp>
    </p:spTree>
    <p:extLst>
      <p:ext uri="{BB962C8B-B14F-4D97-AF65-F5344CB8AC3E}">
        <p14:creationId xmlns:p14="http://schemas.microsoft.com/office/powerpoint/2010/main" val="29866351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9448F11-7EC2-4144-8CC6-264C3EAF3CEE}"/>
              </a:ext>
            </a:extLst>
          </p:cNvPr>
          <p:cNvSpPr/>
          <p:nvPr/>
        </p:nvSpPr>
        <p:spPr>
          <a:xfrm>
            <a:off x="623667" y="259872"/>
            <a:ext cx="10489810" cy="646331"/>
          </a:xfrm>
          <a:prstGeom prst="rect">
            <a:avLst/>
          </a:prstGeom>
        </p:spPr>
        <p:txBody>
          <a:bodyPr wrap="square">
            <a:spAutoFit/>
          </a:bodyPr>
          <a:lstStyle/>
          <a:p>
            <a:pPr algn="ctr">
              <a:spcAft>
                <a:spcPts val="750"/>
              </a:spcAft>
            </a:pPr>
            <a:r>
              <a:rPr lang="en-US" sz="3600" dirty="0">
                <a:solidFill>
                  <a:srgbClr val="03A1A4"/>
                </a:solidFill>
                <a:latin typeface="Tw Cen MT" panose="020B0602020104020603" pitchFamily="34" charset="0"/>
              </a:rPr>
              <a:t>Architecture</a:t>
            </a:r>
          </a:p>
        </p:txBody>
      </p:sp>
      <p:pic>
        <p:nvPicPr>
          <p:cNvPr id="3" name="Picture 2">
            <a:extLst>
              <a:ext uri="{FF2B5EF4-FFF2-40B4-BE49-F238E27FC236}">
                <a16:creationId xmlns:a16="http://schemas.microsoft.com/office/drawing/2014/main" id="{DFA7592C-BAE2-4792-9B83-D9B2734428A0}"/>
              </a:ext>
            </a:extLst>
          </p:cNvPr>
          <p:cNvPicPr>
            <a:picLocks noChangeAspect="1"/>
          </p:cNvPicPr>
          <p:nvPr/>
        </p:nvPicPr>
        <p:blipFill>
          <a:blip r:embed="rId2"/>
          <a:stretch>
            <a:fillRect/>
          </a:stretch>
        </p:blipFill>
        <p:spPr>
          <a:xfrm>
            <a:off x="1946035" y="1148495"/>
            <a:ext cx="7900467" cy="4490305"/>
          </a:xfrm>
          <a:prstGeom prst="rect">
            <a:avLst/>
          </a:prstGeom>
        </p:spPr>
      </p:pic>
      <p:sp>
        <p:nvSpPr>
          <p:cNvPr id="5" name="Rectangle 4">
            <a:extLst>
              <a:ext uri="{FF2B5EF4-FFF2-40B4-BE49-F238E27FC236}">
                <a16:creationId xmlns:a16="http://schemas.microsoft.com/office/drawing/2014/main" id="{BBFE996B-83D6-4072-AA4F-461093F43568}"/>
              </a:ext>
            </a:extLst>
          </p:cNvPr>
          <p:cNvSpPr/>
          <p:nvPr/>
        </p:nvSpPr>
        <p:spPr>
          <a:xfrm>
            <a:off x="807720" y="5861387"/>
            <a:ext cx="9601200" cy="646331"/>
          </a:xfrm>
          <a:prstGeom prst="rect">
            <a:avLst/>
          </a:prstGeom>
        </p:spPr>
        <p:txBody>
          <a:bodyPr wrap="square">
            <a:spAutoFit/>
          </a:bodyPr>
          <a:lstStyle/>
          <a:p>
            <a:pPr marL="285750" indent="-285750" fontAlgn="base">
              <a:buFont typeface="Arial" panose="020B0604020202020204" pitchFamily="34" charset="0"/>
              <a:buChar char="•"/>
            </a:pPr>
            <a:r>
              <a:rPr lang="en-US" b="1" dirty="0">
                <a:solidFill>
                  <a:srgbClr val="000000"/>
                </a:solidFill>
                <a:latin typeface="inherit"/>
              </a:rPr>
              <a:t>Scheduler  </a:t>
            </a:r>
            <a:r>
              <a:rPr lang="en-US" dirty="0">
                <a:solidFill>
                  <a:srgbClr val="000000"/>
                </a:solidFill>
                <a:latin typeface="open sans"/>
              </a:rPr>
              <a:t>– It is a program on master node which performs the scheduling tasks like launching containers in worker nodes based on resource availability</a:t>
            </a:r>
          </a:p>
        </p:txBody>
      </p:sp>
    </p:spTree>
    <p:extLst>
      <p:ext uri="{BB962C8B-B14F-4D97-AF65-F5344CB8AC3E}">
        <p14:creationId xmlns:p14="http://schemas.microsoft.com/office/powerpoint/2010/main" val="1419969660"/>
      </p:ext>
    </p:extLst>
  </p:cSld>
  <p:clrMapOvr>
    <a:masterClrMapping/>
  </p:clrMapOvr>
  <p:transition spd="slow">
    <p:push dir="u"/>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1CAF202-8E80-448D-B6A5-8D45AB9BF6EF}"/>
              </a:ext>
            </a:extLst>
          </p:cNvPr>
          <p:cNvSpPr/>
          <p:nvPr/>
        </p:nvSpPr>
        <p:spPr>
          <a:xfrm>
            <a:off x="2524836" y="3708358"/>
            <a:ext cx="7438320" cy="369332"/>
          </a:xfrm>
          <a:prstGeom prst="rect">
            <a:avLst/>
          </a:prstGeom>
        </p:spPr>
        <p:txBody>
          <a:bodyPr wrap="square">
            <a:spAutoFit/>
          </a:bodyPr>
          <a:lstStyle/>
          <a:p>
            <a:r>
              <a:rPr lang="fr-FR" dirty="0">
                <a:hlinkClick r:id="rId2"/>
              </a:rPr>
              <a:t>https://kodekloud.com/courses/675080/lectures/12038778</a:t>
            </a:r>
            <a:endParaRPr lang="fr-FR" dirty="0"/>
          </a:p>
        </p:txBody>
      </p:sp>
      <p:sp>
        <p:nvSpPr>
          <p:cNvPr id="3" name="Rectangle 2">
            <a:extLst>
              <a:ext uri="{FF2B5EF4-FFF2-40B4-BE49-F238E27FC236}">
                <a16:creationId xmlns:a16="http://schemas.microsoft.com/office/drawing/2014/main" id="{68A4E1C9-8194-4504-A391-3015ED3C0298}"/>
              </a:ext>
            </a:extLst>
          </p:cNvPr>
          <p:cNvSpPr/>
          <p:nvPr/>
        </p:nvSpPr>
        <p:spPr>
          <a:xfrm>
            <a:off x="551701" y="1604109"/>
            <a:ext cx="10489810" cy="646331"/>
          </a:xfrm>
          <a:prstGeom prst="rect">
            <a:avLst/>
          </a:prstGeom>
        </p:spPr>
        <p:txBody>
          <a:bodyPr wrap="square">
            <a:spAutoFit/>
          </a:bodyPr>
          <a:lstStyle/>
          <a:p>
            <a:pPr algn="ctr">
              <a:spcAft>
                <a:spcPts val="750"/>
              </a:spcAft>
            </a:pPr>
            <a:r>
              <a:rPr lang="en-US" sz="3600" dirty="0">
                <a:solidFill>
                  <a:schemeClr val="accent2"/>
                </a:solidFill>
                <a:latin typeface="Tw Cen MT" panose="020B0602020104020603" pitchFamily="34" charset="0"/>
              </a:rPr>
              <a:t>LAB</a:t>
            </a:r>
          </a:p>
        </p:txBody>
      </p:sp>
    </p:spTree>
    <p:extLst>
      <p:ext uri="{BB962C8B-B14F-4D97-AF65-F5344CB8AC3E}">
        <p14:creationId xmlns:p14="http://schemas.microsoft.com/office/powerpoint/2010/main" val="302724280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E7AABAA-C10A-4701-B3FB-AD199338AABC}"/>
              </a:ext>
            </a:extLst>
          </p:cNvPr>
          <p:cNvSpPr/>
          <p:nvPr/>
        </p:nvSpPr>
        <p:spPr>
          <a:xfrm>
            <a:off x="701040" y="401389"/>
            <a:ext cx="10489810" cy="707886"/>
          </a:xfrm>
          <a:prstGeom prst="rect">
            <a:avLst/>
          </a:prstGeom>
        </p:spPr>
        <p:txBody>
          <a:bodyPr wrap="square">
            <a:spAutoFit/>
          </a:bodyPr>
          <a:lstStyle/>
          <a:p>
            <a:pPr algn="ctr">
              <a:spcAft>
                <a:spcPts val="750"/>
              </a:spcAft>
            </a:pPr>
            <a:r>
              <a:rPr lang="en-US" sz="4000" dirty="0">
                <a:solidFill>
                  <a:srgbClr val="03A1A4"/>
                </a:solidFill>
                <a:latin typeface="Tw Cen MT" panose="020B0602020104020603" pitchFamily="34" charset="0"/>
              </a:rPr>
              <a:t>Installation on Premise</a:t>
            </a:r>
            <a:endParaRPr lang="en-US" sz="3600" dirty="0">
              <a:solidFill>
                <a:srgbClr val="03A1A4"/>
              </a:solidFill>
              <a:latin typeface="Tw Cen MT" panose="020B0602020104020603" pitchFamily="34" charset="0"/>
            </a:endParaRPr>
          </a:p>
        </p:txBody>
      </p:sp>
      <p:sp>
        <p:nvSpPr>
          <p:cNvPr id="5" name="Rectangle 4">
            <a:extLst>
              <a:ext uri="{FF2B5EF4-FFF2-40B4-BE49-F238E27FC236}">
                <a16:creationId xmlns:a16="http://schemas.microsoft.com/office/drawing/2014/main" id="{3DC86A74-4EA6-44F5-AF4B-F24EC494D474}"/>
              </a:ext>
            </a:extLst>
          </p:cNvPr>
          <p:cNvSpPr/>
          <p:nvPr/>
        </p:nvSpPr>
        <p:spPr>
          <a:xfrm>
            <a:off x="279010" y="5972010"/>
            <a:ext cx="10789920" cy="738664"/>
          </a:xfrm>
          <a:prstGeom prst="rect">
            <a:avLst/>
          </a:prstGeom>
        </p:spPr>
        <p:txBody>
          <a:bodyPr wrap="square">
            <a:spAutoFit/>
          </a:bodyPr>
          <a:lstStyle/>
          <a:p>
            <a:r>
              <a:rPr lang="fr-FR" sz="1400" dirty="0"/>
              <a:t>Référence:</a:t>
            </a:r>
            <a:endParaRPr lang="fr-FR" sz="1400" dirty="0">
              <a:hlinkClick r:id="rId3"/>
            </a:endParaRPr>
          </a:p>
          <a:p>
            <a:r>
              <a:rPr lang="fr-FR" sz="1400" dirty="0">
                <a:hlinkClick r:id="rId3"/>
              </a:rPr>
              <a:t>https://kubernetes.io/docs/setup/production-environment/tools/kubeadm/install-kubeadm/</a:t>
            </a:r>
            <a:endParaRPr lang="fr-FR" sz="1400" dirty="0"/>
          </a:p>
          <a:p>
            <a:r>
              <a:rPr lang="fr-FR" sz="1400" dirty="0">
                <a:hlinkClick r:id="rId4"/>
              </a:rPr>
              <a:t>https://kubernetes.io/docs/setup/production-environment/tools/kubeadm/create-cluster-kubeadm/</a:t>
            </a:r>
            <a:endParaRPr lang="fr-FR" sz="1400" dirty="0"/>
          </a:p>
        </p:txBody>
      </p:sp>
      <p:graphicFrame>
        <p:nvGraphicFramePr>
          <p:cNvPr id="11" name="Object 10">
            <a:extLst>
              <a:ext uri="{FF2B5EF4-FFF2-40B4-BE49-F238E27FC236}">
                <a16:creationId xmlns:a16="http://schemas.microsoft.com/office/drawing/2014/main" id="{44AE45C5-60C1-4320-9BA3-40E5F20DBB8B}"/>
              </a:ext>
            </a:extLst>
          </p:cNvPr>
          <p:cNvGraphicFramePr>
            <a:graphicFrameLocks noChangeAspect="1"/>
          </p:cNvGraphicFramePr>
          <p:nvPr>
            <p:extLst>
              <p:ext uri="{D42A27DB-BD31-4B8C-83A1-F6EECF244321}">
                <p14:modId xmlns:p14="http://schemas.microsoft.com/office/powerpoint/2010/main" val="4062817284"/>
              </p:ext>
            </p:extLst>
          </p:nvPr>
        </p:nvGraphicFramePr>
        <p:xfrm>
          <a:off x="10557802" y="5588610"/>
          <a:ext cx="1355188" cy="1143440"/>
        </p:xfrm>
        <a:graphic>
          <a:graphicData uri="http://schemas.openxmlformats.org/presentationml/2006/ole">
            <mc:AlternateContent xmlns:mc="http://schemas.openxmlformats.org/markup-compatibility/2006">
              <mc:Choice xmlns:v="urn:schemas-microsoft-com:vml" Requires="v">
                <p:oleObj spid="_x0000_s5582" name="Document" showAsIcon="1" r:id="rId5" imgW="914570" imgH="771459" progId="Word.Document.12">
                  <p:embed/>
                </p:oleObj>
              </mc:Choice>
              <mc:Fallback>
                <p:oleObj name="Document" showAsIcon="1" r:id="rId5" imgW="914570" imgH="771459" progId="Word.Document.12">
                  <p:embed/>
                  <p:pic>
                    <p:nvPicPr>
                      <p:cNvPr id="0" name=""/>
                      <p:cNvPicPr/>
                      <p:nvPr/>
                    </p:nvPicPr>
                    <p:blipFill>
                      <a:blip r:embed="rId6"/>
                      <a:stretch>
                        <a:fillRect/>
                      </a:stretch>
                    </p:blipFill>
                    <p:spPr>
                      <a:xfrm>
                        <a:off x="10557802" y="5588610"/>
                        <a:ext cx="1355188" cy="1143440"/>
                      </a:xfrm>
                      <a:prstGeom prst="rect">
                        <a:avLst/>
                      </a:prstGeom>
                    </p:spPr>
                  </p:pic>
                </p:oleObj>
              </mc:Fallback>
            </mc:AlternateContent>
          </a:graphicData>
        </a:graphic>
      </p:graphicFrame>
      <p:pic>
        <p:nvPicPr>
          <p:cNvPr id="5420" name="Picture 300" descr="Kubernetes (3) - Installing a Kubernetes Cluster with kubeadm -">
            <a:extLst>
              <a:ext uri="{FF2B5EF4-FFF2-40B4-BE49-F238E27FC236}">
                <a16:creationId xmlns:a16="http://schemas.microsoft.com/office/drawing/2014/main" id="{98A13EF3-F86B-4F86-A809-A9598B66905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61015" y="1947632"/>
            <a:ext cx="5669970" cy="25387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488043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E7AABAA-C10A-4701-B3FB-AD199338AABC}"/>
              </a:ext>
            </a:extLst>
          </p:cNvPr>
          <p:cNvSpPr/>
          <p:nvPr/>
        </p:nvSpPr>
        <p:spPr>
          <a:xfrm>
            <a:off x="701040" y="401389"/>
            <a:ext cx="10489810" cy="707886"/>
          </a:xfrm>
          <a:prstGeom prst="rect">
            <a:avLst/>
          </a:prstGeom>
        </p:spPr>
        <p:txBody>
          <a:bodyPr wrap="square">
            <a:spAutoFit/>
          </a:bodyPr>
          <a:lstStyle/>
          <a:p>
            <a:pPr algn="ctr">
              <a:spcAft>
                <a:spcPts val="750"/>
              </a:spcAft>
            </a:pPr>
            <a:r>
              <a:rPr lang="en-US" sz="4000" dirty="0">
                <a:solidFill>
                  <a:srgbClr val="03A1A4"/>
                </a:solidFill>
                <a:latin typeface="Tw Cen MT" panose="020B0602020104020603" pitchFamily="34" charset="0"/>
              </a:rPr>
              <a:t>Ports </a:t>
            </a:r>
            <a:r>
              <a:rPr lang="en-US" sz="4000" dirty="0" err="1">
                <a:solidFill>
                  <a:srgbClr val="03A1A4"/>
                </a:solidFill>
                <a:latin typeface="Tw Cen MT" panose="020B0602020104020603" pitchFamily="34" charset="0"/>
              </a:rPr>
              <a:t>utilisés</a:t>
            </a:r>
            <a:endParaRPr lang="en-US" sz="3600" dirty="0">
              <a:solidFill>
                <a:srgbClr val="03A1A4"/>
              </a:solidFill>
              <a:latin typeface="Tw Cen MT" panose="020B0602020104020603" pitchFamily="34" charset="0"/>
            </a:endParaRPr>
          </a:p>
        </p:txBody>
      </p:sp>
      <p:graphicFrame>
        <p:nvGraphicFramePr>
          <p:cNvPr id="4" name="Table 3">
            <a:extLst>
              <a:ext uri="{FF2B5EF4-FFF2-40B4-BE49-F238E27FC236}">
                <a16:creationId xmlns:a16="http://schemas.microsoft.com/office/drawing/2014/main" id="{A03A49D9-25EE-40C1-A9A1-2BA924773280}"/>
              </a:ext>
            </a:extLst>
          </p:cNvPr>
          <p:cNvGraphicFramePr>
            <a:graphicFrameLocks noGrp="1"/>
          </p:cNvGraphicFramePr>
          <p:nvPr>
            <p:extLst>
              <p:ext uri="{D42A27DB-BD31-4B8C-83A1-F6EECF244321}">
                <p14:modId xmlns:p14="http://schemas.microsoft.com/office/powerpoint/2010/main" val="479840570"/>
              </p:ext>
            </p:extLst>
          </p:nvPr>
        </p:nvGraphicFramePr>
        <p:xfrm>
          <a:off x="1323833" y="4895443"/>
          <a:ext cx="8339280" cy="1175330"/>
        </p:xfrm>
        <a:graphic>
          <a:graphicData uri="http://schemas.openxmlformats.org/drawingml/2006/table">
            <a:tbl>
              <a:tblPr firstRow="1" firstCol="1" bandRow="1">
                <a:tableStyleId>{5C22544A-7EE6-4342-B048-85BDC9FD1C3A}</a:tableStyleId>
              </a:tblPr>
              <a:tblGrid>
                <a:gridCol w="1667856">
                  <a:extLst>
                    <a:ext uri="{9D8B030D-6E8A-4147-A177-3AD203B41FA5}">
                      <a16:colId xmlns:a16="http://schemas.microsoft.com/office/drawing/2014/main" val="747801390"/>
                    </a:ext>
                  </a:extLst>
                </a:gridCol>
                <a:gridCol w="1667856">
                  <a:extLst>
                    <a:ext uri="{9D8B030D-6E8A-4147-A177-3AD203B41FA5}">
                      <a16:colId xmlns:a16="http://schemas.microsoft.com/office/drawing/2014/main" val="3886719516"/>
                    </a:ext>
                  </a:extLst>
                </a:gridCol>
                <a:gridCol w="1667856">
                  <a:extLst>
                    <a:ext uri="{9D8B030D-6E8A-4147-A177-3AD203B41FA5}">
                      <a16:colId xmlns:a16="http://schemas.microsoft.com/office/drawing/2014/main" val="3491790110"/>
                    </a:ext>
                  </a:extLst>
                </a:gridCol>
                <a:gridCol w="1667856">
                  <a:extLst>
                    <a:ext uri="{9D8B030D-6E8A-4147-A177-3AD203B41FA5}">
                      <a16:colId xmlns:a16="http://schemas.microsoft.com/office/drawing/2014/main" val="3484016764"/>
                    </a:ext>
                  </a:extLst>
                </a:gridCol>
                <a:gridCol w="1667856">
                  <a:extLst>
                    <a:ext uri="{9D8B030D-6E8A-4147-A177-3AD203B41FA5}">
                      <a16:colId xmlns:a16="http://schemas.microsoft.com/office/drawing/2014/main" val="41217538"/>
                    </a:ext>
                  </a:extLst>
                </a:gridCol>
              </a:tblGrid>
              <a:tr h="412036">
                <a:tc>
                  <a:txBody>
                    <a:bodyPr/>
                    <a:lstStyle/>
                    <a:p>
                      <a:pPr marL="0" marR="0">
                        <a:lnSpc>
                          <a:spcPct val="107000"/>
                        </a:lnSpc>
                        <a:spcBef>
                          <a:spcPts val="0"/>
                        </a:spcBef>
                        <a:spcAft>
                          <a:spcPts val="800"/>
                        </a:spcAft>
                      </a:pPr>
                      <a:r>
                        <a:rPr lang="fr-FR" sz="1050">
                          <a:effectLst/>
                        </a:rPr>
                        <a:t>Protocol</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76200" marR="76200" marT="76200" marB="76200" anchor="ctr"/>
                </a:tc>
                <a:tc>
                  <a:txBody>
                    <a:bodyPr/>
                    <a:lstStyle/>
                    <a:p>
                      <a:pPr marL="0" marR="0">
                        <a:lnSpc>
                          <a:spcPct val="107000"/>
                        </a:lnSpc>
                        <a:spcBef>
                          <a:spcPts val="0"/>
                        </a:spcBef>
                        <a:spcAft>
                          <a:spcPts val="800"/>
                        </a:spcAft>
                      </a:pPr>
                      <a:r>
                        <a:rPr lang="fr-FR" sz="1050" dirty="0">
                          <a:effectLst/>
                        </a:rPr>
                        <a:t>Direction</a:t>
                      </a:r>
                      <a:endParaRPr lang="fr-FR" sz="1100" dirty="0">
                        <a:effectLst/>
                        <a:latin typeface="Calibri" panose="020F0502020204030204" pitchFamily="34" charset="0"/>
                        <a:ea typeface="Calibri" panose="020F0502020204030204" pitchFamily="34" charset="0"/>
                        <a:cs typeface="Arial" panose="020B0604020202020204" pitchFamily="34" charset="0"/>
                      </a:endParaRPr>
                    </a:p>
                  </a:txBody>
                  <a:tcPr marL="76200" marR="76200" marT="76200" marB="76200" anchor="ctr"/>
                </a:tc>
                <a:tc>
                  <a:txBody>
                    <a:bodyPr/>
                    <a:lstStyle/>
                    <a:p>
                      <a:pPr marL="0" marR="0">
                        <a:lnSpc>
                          <a:spcPct val="107000"/>
                        </a:lnSpc>
                        <a:spcBef>
                          <a:spcPts val="0"/>
                        </a:spcBef>
                        <a:spcAft>
                          <a:spcPts val="800"/>
                        </a:spcAft>
                      </a:pPr>
                      <a:r>
                        <a:rPr lang="fr-FR" sz="1050">
                          <a:effectLst/>
                        </a:rPr>
                        <a:t>Port Range</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76200" marR="76200" marT="76200" marB="76200" anchor="ctr"/>
                </a:tc>
                <a:tc>
                  <a:txBody>
                    <a:bodyPr/>
                    <a:lstStyle/>
                    <a:p>
                      <a:pPr marL="0" marR="0">
                        <a:lnSpc>
                          <a:spcPct val="107000"/>
                        </a:lnSpc>
                        <a:spcBef>
                          <a:spcPts val="0"/>
                        </a:spcBef>
                        <a:spcAft>
                          <a:spcPts val="800"/>
                        </a:spcAft>
                      </a:pPr>
                      <a:r>
                        <a:rPr lang="fr-FR" sz="1050">
                          <a:effectLst/>
                        </a:rPr>
                        <a:t>Purpose</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76200" marR="76200" marT="76200" marB="76200" anchor="ctr"/>
                </a:tc>
                <a:tc>
                  <a:txBody>
                    <a:bodyPr/>
                    <a:lstStyle/>
                    <a:p>
                      <a:pPr marL="0" marR="0">
                        <a:lnSpc>
                          <a:spcPct val="107000"/>
                        </a:lnSpc>
                        <a:spcBef>
                          <a:spcPts val="0"/>
                        </a:spcBef>
                        <a:spcAft>
                          <a:spcPts val="800"/>
                        </a:spcAft>
                      </a:pPr>
                      <a:r>
                        <a:rPr lang="fr-FR" sz="1050">
                          <a:effectLst/>
                        </a:rPr>
                        <a:t>Used By</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76200" marR="76200" marT="76200" marB="76200" anchor="ctr"/>
                </a:tc>
                <a:extLst>
                  <a:ext uri="{0D108BD9-81ED-4DB2-BD59-A6C34878D82A}">
                    <a16:rowId xmlns:a16="http://schemas.microsoft.com/office/drawing/2014/main" val="2952634900"/>
                  </a:ext>
                </a:extLst>
              </a:tr>
              <a:tr h="381647">
                <a:tc>
                  <a:txBody>
                    <a:bodyPr/>
                    <a:lstStyle/>
                    <a:p>
                      <a:pPr marL="0" marR="0">
                        <a:lnSpc>
                          <a:spcPct val="107000"/>
                        </a:lnSpc>
                        <a:spcBef>
                          <a:spcPts val="0"/>
                        </a:spcBef>
                        <a:spcAft>
                          <a:spcPts val="800"/>
                        </a:spcAft>
                      </a:pPr>
                      <a:r>
                        <a:rPr lang="fr-FR" sz="900">
                          <a:effectLst/>
                        </a:rPr>
                        <a:t>TCP</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76200" marR="76200" marT="76200" marB="76200" anchor="ctr"/>
                </a:tc>
                <a:tc>
                  <a:txBody>
                    <a:bodyPr/>
                    <a:lstStyle/>
                    <a:p>
                      <a:pPr marL="0" marR="0">
                        <a:lnSpc>
                          <a:spcPct val="107000"/>
                        </a:lnSpc>
                        <a:spcBef>
                          <a:spcPts val="0"/>
                        </a:spcBef>
                        <a:spcAft>
                          <a:spcPts val="800"/>
                        </a:spcAft>
                      </a:pPr>
                      <a:r>
                        <a:rPr lang="fr-FR" sz="900">
                          <a:effectLst/>
                        </a:rPr>
                        <a:t>Inbound</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76200" marR="76200" marT="76200" marB="76200" anchor="ctr"/>
                </a:tc>
                <a:tc>
                  <a:txBody>
                    <a:bodyPr/>
                    <a:lstStyle/>
                    <a:p>
                      <a:pPr marL="0" marR="0">
                        <a:lnSpc>
                          <a:spcPct val="107000"/>
                        </a:lnSpc>
                        <a:spcBef>
                          <a:spcPts val="0"/>
                        </a:spcBef>
                        <a:spcAft>
                          <a:spcPts val="800"/>
                        </a:spcAft>
                      </a:pPr>
                      <a:r>
                        <a:rPr lang="fr-FR" sz="900">
                          <a:effectLst/>
                        </a:rPr>
                        <a:t>10250</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76200" marR="76200" marT="76200" marB="76200" anchor="ctr"/>
                </a:tc>
                <a:tc>
                  <a:txBody>
                    <a:bodyPr/>
                    <a:lstStyle/>
                    <a:p>
                      <a:pPr marL="0" marR="0">
                        <a:lnSpc>
                          <a:spcPct val="107000"/>
                        </a:lnSpc>
                        <a:spcBef>
                          <a:spcPts val="0"/>
                        </a:spcBef>
                        <a:spcAft>
                          <a:spcPts val="800"/>
                        </a:spcAft>
                      </a:pPr>
                      <a:r>
                        <a:rPr lang="fr-FR" sz="900">
                          <a:effectLst/>
                        </a:rPr>
                        <a:t>Kubelet API</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76200" marR="76200" marT="76200" marB="76200" anchor="ctr"/>
                </a:tc>
                <a:tc>
                  <a:txBody>
                    <a:bodyPr/>
                    <a:lstStyle/>
                    <a:p>
                      <a:pPr marL="0" marR="0">
                        <a:lnSpc>
                          <a:spcPct val="107000"/>
                        </a:lnSpc>
                        <a:spcBef>
                          <a:spcPts val="0"/>
                        </a:spcBef>
                        <a:spcAft>
                          <a:spcPts val="800"/>
                        </a:spcAft>
                      </a:pPr>
                      <a:r>
                        <a:rPr lang="fr-FR" sz="900">
                          <a:effectLst/>
                        </a:rPr>
                        <a:t>Self, Control plane</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76200" marR="76200" marT="76200" marB="76200" anchor="ctr"/>
                </a:tc>
                <a:extLst>
                  <a:ext uri="{0D108BD9-81ED-4DB2-BD59-A6C34878D82A}">
                    <a16:rowId xmlns:a16="http://schemas.microsoft.com/office/drawing/2014/main" val="2727339527"/>
                  </a:ext>
                </a:extLst>
              </a:tr>
              <a:tr h="381647">
                <a:tc>
                  <a:txBody>
                    <a:bodyPr/>
                    <a:lstStyle/>
                    <a:p>
                      <a:pPr marL="0" marR="0">
                        <a:lnSpc>
                          <a:spcPct val="107000"/>
                        </a:lnSpc>
                        <a:spcBef>
                          <a:spcPts val="0"/>
                        </a:spcBef>
                        <a:spcAft>
                          <a:spcPts val="800"/>
                        </a:spcAft>
                      </a:pPr>
                      <a:r>
                        <a:rPr lang="fr-FR" sz="900">
                          <a:effectLst/>
                        </a:rPr>
                        <a:t>TCP</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76200" marR="76200" marT="76200" marB="76200" anchor="ctr"/>
                </a:tc>
                <a:tc>
                  <a:txBody>
                    <a:bodyPr/>
                    <a:lstStyle/>
                    <a:p>
                      <a:pPr marL="0" marR="0">
                        <a:lnSpc>
                          <a:spcPct val="107000"/>
                        </a:lnSpc>
                        <a:spcBef>
                          <a:spcPts val="0"/>
                        </a:spcBef>
                        <a:spcAft>
                          <a:spcPts val="800"/>
                        </a:spcAft>
                      </a:pPr>
                      <a:r>
                        <a:rPr lang="fr-FR" sz="900">
                          <a:effectLst/>
                        </a:rPr>
                        <a:t>Inbound</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76200" marR="76200" marT="76200" marB="76200" anchor="ctr"/>
                </a:tc>
                <a:tc>
                  <a:txBody>
                    <a:bodyPr/>
                    <a:lstStyle/>
                    <a:p>
                      <a:pPr marL="0" marR="0">
                        <a:lnSpc>
                          <a:spcPct val="107000"/>
                        </a:lnSpc>
                        <a:spcBef>
                          <a:spcPts val="0"/>
                        </a:spcBef>
                        <a:spcAft>
                          <a:spcPts val="800"/>
                        </a:spcAft>
                      </a:pPr>
                      <a:r>
                        <a:rPr lang="fr-FR" sz="900">
                          <a:effectLst/>
                        </a:rPr>
                        <a:t>30000-32767</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76200" marR="76200" marT="76200" marB="76200" anchor="ctr"/>
                </a:tc>
                <a:tc>
                  <a:txBody>
                    <a:bodyPr/>
                    <a:lstStyle/>
                    <a:p>
                      <a:pPr marL="0" marR="0">
                        <a:lnSpc>
                          <a:spcPct val="107000"/>
                        </a:lnSpc>
                        <a:spcBef>
                          <a:spcPts val="0"/>
                        </a:spcBef>
                        <a:spcAft>
                          <a:spcPts val="800"/>
                        </a:spcAft>
                      </a:pPr>
                      <a:r>
                        <a:rPr lang="fr-FR" sz="900">
                          <a:effectLst/>
                        </a:rPr>
                        <a:t>NodePort Services†</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76200" marR="76200" marT="76200" marB="76200" anchor="ctr"/>
                </a:tc>
                <a:tc>
                  <a:txBody>
                    <a:bodyPr/>
                    <a:lstStyle/>
                    <a:p>
                      <a:pPr marL="0" marR="0">
                        <a:lnSpc>
                          <a:spcPct val="107000"/>
                        </a:lnSpc>
                        <a:spcBef>
                          <a:spcPts val="0"/>
                        </a:spcBef>
                        <a:spcAft>
                          <a:spcPts val="800"/>
                        </a:spcAft>
                      </a:pPr>
                      <a:r>
                        <a:rPr lang="fr-FR" sz="900" dirty="0">
                          <a:effectLst/>
                        </a:rPr>
                        <a:t>All</a:t>
                      </a:r>
                      <a:endParaRPr lang="fr-FR" sz="1100" dirty="0">
                        <a:effectLst/>
                        <a:latin typeface="Calibri" panose="020F0502020204030204" pitchFamily="34" charset="0"/>
                        <a:ea typeface="Calibri" panose="020F0502020204030204" pitchFamily="34" charset="0"/>
                        <a:cs typeface="Arial" panose="020B0604020202020204" pitchFamily="34" charset="0"/>
                      </a:endParaRPr>
                    </a:p>
                  </a:txBody>
                  <a:tcPr marL="76200" marR="76200" marT="76200" marB="76200" anchor="ctr"/>
                </a:tc>
                <a:extLst>
                  <a:ext uri="{0D108BD9-81ED-4DB2-BD59-A6C34878D82A}">
                    <a16:rowId xmlns:a16="http://schemas.microsoft.com/office/drawing/2014/main" val="1653163261"/>
                  </a:ext>
                </a:extLst>
              </a:tr>
            </a:tbl>
          </a:graphicData>
        </a:graphic>
      </p:graphicFrame>
      <p:sp>
        <p:nvSpPr>
          <p:cNvPr id="8" name="Rectangle 1">
            <a:extLst>
              <a:ext uri="{FF2B5EF4-FFF2-40B4-BE49-F238E27FC236}">
                <a16:creationId xmlns:a16="http://schemas.microsoft.com/office/drawing/2014/main" id="{DAE3E3AD-4721-4656-9E64-D8A04010EA05}"/>
              </a:ext>
            </a:extLst>
          </p:cNvPr>
          <p:cNvSpPr>
            <a:spLocks noChangeArrowheads="1"/>
          </p:cNvSpPr>
          <p:nvPr/>
        </p:nvSpPr>
        <p:spPr bwMode="auto">
          <a:xfrm>
            <a:off x="1323833" y="1762991"/>
            <a:ext cx="4406485" cy="5539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fr-FR" sz="1800" b="1" i="0" u="none" strike="noStrike" cap="none" normalizeH="0" baseline="0" dirty="0">
                <a:ln>
                  <a:noFill/>
                </a:ln>
                <a:solidFill>
                  <a:srgbClr val="000000"/>
                </a:solidFill>
                <a:effectLst/>
                <a:latin typeface="Arial" panose="020B0604020202020204" pitchFamily="34" charset="0"/>
                <a:ea typeface="Times New Roman" panose="02020603050405020304" pitchFamily="18" charset="0"/>
                <a:cs typeface="Arial" panose="020B0604020202020204" pitchFamily="34" charset="0"/>
              </a:rPr>
              <a:t>Control-plane(master) node(s)</a:t>
            </a:r>
            <a:endParaRPr kumimoji="0" lang="fr-FR" altLang="fr-FR" sz="1200" b="0" i="0" u="none" strike="noStrike" cap="none" normalizeH="0" baseline="0" dirty="0">
              <a:ln>
                <a:noFill/>
              </a:ln>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graphicFrame>
        <p:nvGraphicFramePr>
          <p:cNvPr id="2" name="Table 1">
            <a:extLst>
              <a:ext uri="{FF2B5EF4-FFF2-40B4-BE49-F238E27FC236}">
                <a16:creationId xmlns:a16="http://schemas.microsoft.com/office/drawing/2014/main" id="{E565AF05-2275-4220-A028-B4411C6FDEBB}"/>
              </a:ext>
            </a:extLst>
          </p:cNvPr>
          <p:cNvGraphicFramePr>
            <a:graphicFrameLocks noGrp="1"/>
          </p:cNvGraphicFramePr>
          <p:nvPr>
            <p:extLst>
              <p:ext uri="{D42A27DB-BD31-4B8C-83A1-F6EECF244321}">
                <p14:modId xmlns:p14="http://schemas.microsoft.com/office/powerpoint/2010/main" val="2129925783"/>
              </p:ext>
            </p:extLst>
          </p:nvPr>
        </p:nvGraphicFramePr>
        <p:xfrm>
          <a:off x="1323833" y="2194812"/>
          <a:ext cx="8339280" cy="1995667"/>
        </p:xfrm>
        <a:graphic>
          <a:graphicData uri="http://schemas.openxmlformats.org/drawingml/2006/table">
            <a:tbl>
              <a:tblPr firstRow="1" firstCol="1" bandRow="1">
                <a:tableStyleId>{5C22544A-7EE6-4342-B048-85BDC9FD1C3A}</a:tableStyleId>
              </a:tblPr>
              <a:tblGrid>
                <a:gridCol w="1667856">
                  <a:extLst>
                    <a:ext uri="{9D8B030D-6E8A-4147-A177-3AD203B41FA5}">
                      <a16:colId xmlns:a16="http://schemas.microsoft.com/office/drawing/2014/main" val="1581856774"/>
                    </a:ext>
                  </a:extLst>
                </a:gridCol>
                <a:gridCol w="1667856">
                  <a:extLst>
                    <a:ext uri="{9D8B030D-6E8A-4147-A177-3AD203B41FA5}">
                      <a16:colId xmlns:a16="http://schemas.microsoft.com/office/drawing/2014/main" val="633081108"/>
                    </a:ext>
                  </a:extLst>
                </a:gridCol>
                <a:gridCol w="1667856">
                  <a:extLst>
                    <a:ext uri="{9D8B030D-6E8A-4147-A177-3AD203B41FA5}">
                      <a16:colId xmlns:a16="http://schemas.microsoft.com/office/drawing/2014/main" val="3065099519"/>
                    </a:ext>
                  </a:extLst>
                </a:gridCol>
                <a:gridCol w="1667856">
                  <a:extLst>
                    <a:ext uri="{9D8B030D-6E8A-4147-A177-3AD203B41FA5}">
                      <a16:colId xmlns:a16="http://schemas.microsoft.com/office/drawing/2014/main" val="606791365"/>
                    </a:ext>
                  </a:extLst>
                </a:gridCol>
                <a:gridCol w="1667856">
                  <a:extLst>
                    <a:ext uri="{9D8B030D-6E8A-4147-A177-3AD203B41FA5}">
                      <a16:colId xmlns:a16="http://schemas.microsoft.com/office/drawing/2014/main" val="2189622206"/>
                    </a:ext>
                  </a:extLst>
                </a:gridCol>
              </a:tblGrid>
              <a:tr h="354392">
                <a:tc>
                  <a:txBody>
                    <a:bodyPr/>
                    <a:lstStyle/>
                    <a:p>
                      <a:pPr marL="0" marR="0">
                        <a:lnSpc>
                          <a:spcPct val="107000"/>
                        </a:lnSpc>
                        <a:spcBef>
                          <a:spcPts val="0"/>
                        </a:spcBef>
                        <a:spcAft>
                          <a:spcPts val="800"/>
                        </a:spcAft>
                      </a:pPr>
                      <a:r>
                        <a:rPr lang="fr-FR" sz="1050" dirty="0">
                          <a:effectLst/>
                        </a:rPr>
                        <a:t>Protocol</a:t>
                      </a:r>
                      <a:endParaRPr lang="fr-FR" sz="1100" dirty="0">
                        <a:effectLst/>
                        <a:latin typeface="Calibri" panose="020F0502020204030204" pitchFamily="34" charset="0"/>
                        <a:ea typeface="Calibri" panose="020F0502020204030204" pitchFamily="34" charset="0"/>
                        <a:cs typeface="Arial" panose="020B0604020202020204" pitchFamily="34" charset="0"/>
                      </a:endParaRPr>
                    </a:p>
                  </a:txBody>
                  <a:tcPr marL="76200" marR="76200" marT="76200" marB="76200" anchor="ctr"/>
                </a:tc>
                <a:tc>
                  <a:txBody>
                    <a:bodyPr/>
                    <a:lstStyle/>
                    <a:p>
                      <a:pPr marL="0" marR="0">
                        <a:lnSpc>
                          <a:spcPct val="107000"/>
                        </a:lnSpc>
                        <a:spcBef>
                          <a:spcPts val="0"/>
                        </a:spcBef>
                        <a:spcAft>
                          <a:spcPts val="800"/>
                        </a:spcAft>
                      </a:pPr>
                      <a:r>
                        <a:rPr lang="fr-FR" sz="1050">
                          <a:effectLst/>
                        </a:rPr>
                        <a:t>Direction</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76200" marR="76200" marT="76200" marB="76200" anchor="ctr"/>
                </a:tc>
                <a:tc>
                  <a:txBody>
                    <a:bodyPr/>
                    <a:lstStyle/>
                    <a:p>
                      <a:pPr marL="0" marR="0">
                        <a:lnSpc>
                          <a:spcPct val="107000"/>
                        </a:lnSpc>
                        <a:spcBef>
                          <a:spcPts val="0"/>
                        </a:spcBef>
                        <a:spcAft>
                          <a:spcPts val="800"/>
                        </a:spcAft>
                      </a:pPr>
                      <a:r>
                        <a:rPr lang="fr-FR" sz="1050">
                          <a:effectLst/>
                        </a:rPr>
                        <a:t>Port Range</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76200" marR="76200" marT="76200" marB="76200" anchor="ctr"/>
                </a:tc>
                <a:tc>
                  <a:txBody>
                    <a:bodyPr/>
                    <a:lstStyle/>
                    <a:p>
                      <a:pPr marL="0" marR="0">
                        <a:lnSpc>
                          <a:spcPct val="107000"/>
                        </a:lnSpc>
                        <a:spcBef>
                          <a:spcPts val="0"/>
                        </a:spcBef>
                        <a:spcAft>
                          <a:spcPts val="800"/>
                        </a:spcAft>
                      </a:pPr>
                      <a:r>
                        <a:rPr lang="fr-FR" sz="1050">
                          <a:effectLst/>
                        </a:rPr>
                        <a:t>Purpose</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76200" marR="76200" marT="76200" marB="76200" anchor="ctr"/>
                </a:tc>
                <a:tc>
                  <a:txBody>
                    <a:bodyPr/>
                    <a:lstStyle/>
                    <a:p>
                      <a:pPr marL="0" marR="0">
                        <a:lnSpc>
                          <a:spcPct val="107000"/>
                        </a:lnSpc>
                        <a:spcBef>
                          <a:spcPts val="0"/>
                        </a:spcBef>
                        <a:spcAft>
                          <a:spcPts val="800"/>
                        </a:spcAft>
                      </a:pPr>
                      <a:r>
                        <a:rPr lang="fr-FR" sz="1050">
                          <a:effectLst/>
                        </a:rPr>
                        <a:t>Used By</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76200" marR="76200" marT="76200" marB="76200" anchor="ctr"/>
                </a:tc>
                <a:extLst>
                  <a:ext uri="{0D108BD9-81ED-4DB2-BD59-A6C34878D82A}">
                    <a16:rowId xmlns:a16="http://schemas.microsoft.com/office/drawing/2014/main" val="397623205"/>
                  </a:ext>
                </a:extLst>
              </a:tr>
              <a:tr h="328255">
                <a:tc>
                  <a:txBody>
                    <a:bodyPr/>
                    <a:lstStyle/>
                    <a:p>
                      <a:pPr marL="0" marR="0">
                        <a:lnSpc>
                          <a:spcPct val="107000"/>
                        </a:lnSpc>
                        <a:spcBef>
                          <a:spcPts val="0"/>
                        </a:spcBef>
                        <a:spcAft>
                          <a:spcPts val="800"/>
                        </a:spcAft>
                      </a:pPr>
                      <a:r>
                        <a:rPr lang="fr-FR" sz="900" dirty="0">
                          <a:effectLst/>
                        </a:rPr>
                        <a:t>TCP</a:t>
                      </a:r>
                      <a:endParaRPr lang="fr-FR" sz="1100" dirty="0">
                        <a:effectLst/>
                        <a:latin typeface="Calibri" panose="020F0502020204030204" pitchFamily="34" charset="0"/>
                        <a:ea typeface="Calibri" panose="020F0502020204030204" pitchFamily="34" charset="0"/>
                        <a:cs typeface="Arial" panose="020B0604020202020204" pitchFamily="34" charset="0"/>
                      </a:endParaRPr>
                    </a:p>
                  </a:txBody>
                  <a:tcPr marL="76200" marR="76200" marT="76200" marB="76200" anchor="ctr"/>
                </a:tc>
                <a:tc>
                  <a:txBody>
                    <a:bodyPr/>
                    <a:lstStyle/>
                    <a:p>
                      <a:pPr marL="0" marR="0">
                        <a:lnSpc>
                          <a:spcPct val="107000"/>
                        </a:lnSpc>
                        <a:spcBef>
                          <a:spcPts val="0"/>
                        </a:spcBef>
                        <a:spcAft>
                          <a:spcPts val="800"/>
                        </a:spcAft>
                      </a:pPr>
                      <a:r>
                        <a:rPr lang="fr-FR" sz="900">
                          <a:effectLst/>
                        </a:rPr>
                        <a:t>Inbound</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76200" marR="76200" marT="76200" marB="76200" anchor="ctr"/>
                </a:tc>
                <a:tc>
                  <a:txBody>
                    <a:bodyPr/>
                    <a:lstStyle/>
                    <a:p>
                      <a:pPr marL="0" marR="0">
                        <a:lnSpc>
                          <a:spcPct val="107000"/>
                        </a:lnSpc>
                        <a:spcBef>
                          <a:spcPts val="0"/>
                        </a:spcBef>
                        <a:spcAft>
                          <a:spcPts val="800"/>
                        </a:spcAft>
                      </a:pPr>
                      <a:r>
                        <a:rPr lang="fr-FR" sz="900">
                          <a:effectLst/>
                        </a:rPr>
                        <a:t>6443*</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76200" marR="76200" marT="76200" marB="76200" anchor="ctr"/>
                </a:tc>
                <a:tc>
                  <a:txBody>
                    <a:bodyPr/>
                    <a:lstStyle/>
                    <a:p>
                      <a:pPr marL="0" marR="0">
                        <a:lnSpc>
                          <a:spcPct val="107000"/>
                        </a:lnSpc>
                        <a:spcBef>
                          <a:spcPts val="0"/>
                        </a:spcBef>
                        <a:spcAft>
                          <a:spcPts val="800"/>
                        </a:spcAft>
                      </a:pPr>
                      <a:r>
                        <a:rPr lang="fr-FR" sz="900">
                          <a:effectLst/>
                        </a:rPr>
                        <a:t>Kubernetes API server</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76200" marR="76200" marT="76200" marB="76200" anchor="ctr"/>
                </a:tc>
                <a:tc>
                  <a:txBody>
                    <a:bodyPr/>
                    <a:lstStyle/>
                    <a:p>
                      <a:pPr marL="0" marR="0">
                        <a:lnSpc>
                          <a:spcPct val="107000"/>
                        </a:lnSpc>
                        <a:spcBef>
                          <a:spcPts val="0"/>
                        </a:spcBef>
                        <a:spcAft>
                          <a:spcPts val="800"/>
                        </a:spcAft>
                      </a:pPr>
                      <a:r>
                        <a:rPr lang="fr-FR" sz="900">
                          <a:effectLst/>
                        </a:rPr>
                        <a:t>All</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76200" marR="76200" marT="76200" marB="76200" anchor="ctr"/>
                </a:tc>
                <a:extLst>
                  <a:ext uri="{0D108BD9-81ED-4DB2-BD59-A6C34878D82A}">
                    <a16:rowId xmlns:a16="http://schemas.microsoft.com/office/drawing/2014/main" val="2542996691"/>
                  </a:ext>
                </a:extLst>
              </a:tr>
              <a:tr h="328255">
                <a:tc>
                  <a:txBody>
                    <a:bodyPr/>
                    <a:lstStyle/>
                    <a:p>
                      <a:pPr marL="0" marR="0">
                        <a:lnSpc>
                          <a:spcPct val="107000"/>
                        </a:lnSpc>
                        <a:spcBef>
                          <a:spcPts val="0"/>
                        </a:spcBef>
                        <a:spcAft>
                          <a:spcPts val="800"/>
                        </a:spcAft>
                      </a:pPr>
                      <a:r>
                        <a:rPr lang="fr-FR" sz="900">
                          <a:effectLst/>
                        </a:rPr>
                        <a:t>TCP</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76200" marR="76200" marT="76200" marB="76200" anchor="ctr"/>
                </a:tc>
                <a:tc>
                  <a:txBody>
                    <a:bodyPr/>
                    <a:lstStyle/>
                    <a:p>
                      <a:pPr marL="0" marR="0">
                        <a:lnSpc>
                          <a:spcPct val="107000"/>
                        </a:lnSpc>
                        <a:spcBef>
                          <a:spcPts val="0"/>
                        </a:spcBef>
                        <a:spcAft>
                          <a:spcPts val="800"/>
                        </a:spcAft>
                      </a:pPr>
                      <a:r>
                        <a:rPr lang="fr-FR" sz="900">
                          <a:effectLst/>
                        </a:rPr>
                        <a:t>Inbound</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76200" marR="76200" marT="76200" marB="76200" anchor="ctr"/>
                </a:tc>
                <a:tc>
                  <a:txBody>
                    <a:bodyPr/>
                    <a:lstStyle/>
                    <a:p>
                      <a:pPr marL="0" marR="0">
                        <a:lnSpc>
                          <a:spcPct val="107000"/>
                        </a:lnSpc>
                        <a:spcBef>
                          <a:spcPts val="0"/>
                        </a:spcBef>
                        <a:spcAft>
                          <a:spcPts val="800"/>
                        </a:spcAft>
                      </a:pPr>
                      <a:r>
                        <a:rPr lang="fr-FR" sz="900" dirty="0">
                          <a:effectLst/>
                        </a:rPr>
                        <a:t>2379-2380</a:t>
                      </a:r>
                      <a:endParaRPr lang="fr-FR" sz="1100" dirty="0">
                        <a:effectLst/>
                        <a:latin typeface="Calibri" panose="020F0502020204030204" pitchFamily="34" charset="0"/>
                        <a:ea typeface="Calibri" panose="020F0502020204030204" pitchFamily="34" charset="0"/>
                        <a:cs typeface="Arial" panose="020B0604020202020204" pitchFamily="34" charset="0"/>
                      </a:endParaRPr>
                    </a:p>
                  </a:txBody>
                  <a:tcPr marL="76200" marR="76200" marT="76200" marB="76200" anchor="ctr"/>
                </a:tc>
                <a:tc>
                  <a:txBody>
                    <a:bodyPr/>
                    <a:lstStyle/>
                    <a:p>
                      <a:pPr marL="0" marR="0">
                        <a:lnSpc>
                          <a:spcPct val="107000"/>
                        </a:lnSpc>
                        <a:spcBef>
                          <a:spcPts val="0"/>
                        </a:spcBef>
                        <a:spcAft>
                          <a:spcPts val="800"/>
                        </a:spcAft>
                      </a:pPr>
                      <a:r>
                        <a:rPr lang="fr-FR" sz="900">
                          <a:effectLst/>
                        </a:rPr>
                        <a:t>etcd server client API</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76200" marR="76200" marT="76200" marB="76200" anchor="ctr"/>
                </a:tc>
                <a:tc>
                  <a:txBody>
                    <a:bodyPr/>
                    <a:lstStyle/>
                    <a:p>
                      <a:pPr marL="0" marR="0">
                        <a:lnSpc>
                          <a:spcPct val="107000"/>
                        </a:lnSpc>
                        <a:spcBef>
                          <a:spcPts val="0"/>
                        </a:spcBef>
                        <a:spcAft>
                          <a:spcPts val="800"/>
                        </a:spcAft>
                      </a:pPr>
                      <a:r>
                        <a:rPr lang="fr-FR" sz="900">
                          <a:effectLst/>
                        </a:rPr>
                        <a:t>kube-apiserver, etcd</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76200" marR="76200" marT="76200" marB="76200" anchor="ctr"/>
                </a:tc>
                <a:extLst>
                  <a:ext uri="{0D108BD9-81ED-4DB2-BD59-A6C34878D82A}">
                    <a16:rowId xmlns:a16="http://schemas.microsoft.com/office/drawing/2014/main" val="286488074"/>
                  </a:ext>
                </a:extLst>
              </a:tr>
              <a:tr h="328255">
                <a:tc>
                  <a:txBody>
                    <a:bodyPr/>
                    <a:lstStyle/>
                    <a:p>
                      <a:pPr marL="0" marR="0">
                        <a:lnSpc>
                          <a:spcPct val="107000"/>
                        </a:lnSpc>
                        <a:spcBef>
                          <a:spcPts val="0"/>
                        </a:spcBef>
                        <a:spcAft>
                          <a:spcPts val="800"/>
                        </a:spcAft>
                      </a:pPr>
                      <a:r>
                        <a:rPr lang="fr-FR" sz="900">
                          <a:effectLst/>
                        </a:rPr>
                        <a:t>TCP</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76200" marR="76200" marT="76200" marB="76200" anchor="ctr"/>
                </a:tc>
                <a:tc>
                  <a:txBody>
                    <a:bodyPr/>
                    <a:lstStyle/>
                    <a:p>
                      <a:pPr marL="0" marR="0">
                        <a:lnSpc>
                          <a:spcPct val="107000"/>
                        </a:lnSpc>
                        <a:spcBef>
                          <a:spcPts val="0"/>
                        </a:spcBef>
                        <a:spcAft>
                          <a:spcPts val="800"/>
                        </a:spcAft>
                      </a:pPr>
                      <a:r>
                        <a:rPr lang="fr-FR" sz="900">
                          <a:effectLst/>
                        </a:rPr>
                        <a:t>Inbound</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76200" marR="76200" marT="76200" marB="76200" anchor="ctr"/>
                </a:tc>
                <a:tc>
                  <a:txBody>
                    <a:bodyPr/>
                    <a:lstStyle/>
                    <a:p>
                      <a:pPr marL="0" marR="0">
                        <a:lnSpc>
                          <a:spcPct val="107000"/>
                        </a:lnSpc>
                        <a:spcBef>
                          <a:spcPts val="0"/>
                        </a:spcBef>
                        <a:spcAft>
                          <a:spcPts val="800"/>
                        </a:spcAft>
                      </a:pPr>
                      <a:r>
                        <a:rPr lang="fr-FR" sz="900">
                          <a:effectLst/>
                        </a:rPr>
                        <a:t>10250</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76200" marR="76200" marT="76200" marB="76200" anchor="ctr"/>
                </a:tc>
                <a:tc>
                  <a:txBody>
                    <a:bodyPr/>
                    <a:lstStyle/>
                    <a:p>
                      <a:pPr marL="0" marR="0">
                        <a:lnSpc>
                          <a:spcPct val="107000"/>
                        </a:lnSpc>
                        <a:spcBef>
                          <a:spcPts val="0"/>
                        </a:spcBef>
                        <a:spcAft>
                          <a:spcPts val="800"/>
                        </a:spcAft>
                      </a:pPr>
                      <a:r>
                        <a:rPr lang="fr-FR" sz="900">
                          <a:effectLst/>
                        </a:rPr>
                        <a:t>Kubelet API</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76200" marR="76200" marT="76200" marB="76200" anchor="ctr"/>
                </a:tc>
                <a:tc>
                  <a:txBody>
                    <a:bodyPr/>
                    <a:lstStyle/>
                    <a:p>
                      <a:pPr marL="0" marR="0">
                        <a:lnSpc>
                          <a:spcPct val="107000"/>
                        </a:lnSpc>
                        <a:spcBef>
                          <a:spcPts val="0"/>
                        </a:spcBef>
                        <a:spcAft>
                          <a:spcPts val="800"/>
                        </a:spcAft>
                      </a:pPr>
                      <a:r>
                        <a:rPr lang="fr-FR" sz="900">
                          <a:effectLst/>
                        </a:rPr>
                        <a:t>Self, Control plane</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76200" marR="76200" marT="76200" marB="76200" anchor="ctr"/>
                </a:tc>
                <a:extLst>
                  <a:ext uri="{0D108BD9-81ED-4DB2-BD59-A6C34878D82A}">
                    <a16:rowId xmlns:a16="http://schemas.microsoft.com/office/drawing/2014/main" val="583833241"/>
                  </a:ext>
                </a:extLst>
              </a:tr>
              <a:tr h="328255">
                <a:tc>
                  <a:txBody>
                    <a:bodyPr/>
                    <a:lstStyle/>
                    <a:p>
                      <a:pPr marL="0" marR="0">
                        <a:lnSpc>
                          <a:spcPct val="107000"/>
                        </a:lnSpc>
                        <a:spcBef>
                          <a:spcPts val="0"/>
                        </a:spcBef>
                        <a:spcAft>
                          <a:spcPts val="800"/>
                        </a:spcAft>
                      </a:pPr>
                      <a:r>
                        <a:rPr lang="fr-FR" sz="900">
                          <a:effectLst/>
                        </a:rPr>
                        <a:t>TCP</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76200" marR="76200" marT="76200" marB="76200" anchor="ctr"/>
                </a:tc>
                <a:tc>
                  <a:txBody>
                    <a:bodyPr/>
                    <a:lstStyle/>
                    <a:p>
                      <a:pPr marL="0" marR="0">
                        <a:lnSpc>
                          <a:spcPct val="107000"/>
                        </a:lnSpc>
                        <a:spcBef>
                          <a:spcPts val="0"/>
                        </a:spcBef>
                        <a:spcAft>
                          <a:spcPts val="800"/>
                        </a:spcAft>
                      </a:pPr>
                      <a:r>
                        <a:rPr lang="fr-FR" sz="900">
                          <a:effectLst/>
                        </a:rPr>
                        <a:t>Inbound</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76200" marR="76200" marT="76200" marB="76200" anchor="ctr"/>
                </a:tc>
                <a:tc>
                  <a:txBody>
                    <a:bodyPr/>
                    <a:lstStyle/>
                    <a:p>
                      <a:pPr marL="0" marR="0">
                        <a:lnSpc>
                          <a:spcPct val="107000"/>
                        </a:lnSpc>
                        <a:spcBef>
                          <a:spcPts val="0"/>
                        </a:spcBef>
                        <a:spcAft>
                          <a:spcPts val="800"/>
                        </a:spcAft>
                      </a:pPr>
                      <a:r>
                        <a:rPr lang="fr-FR" sz="900">
                          <a:effectLst/>
                        </a:rPr>
                        <a:t>10251</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76200" marR="76200" marT="76200" marB="76200" anchor="ctr"/>
                </a:tc>
                <a:tc>
                  <a:txBody>
                    <a:bodyPr/>
                    <a:lstStyle/>
                    <a:p>
                      <a:pPr marL="0" marR="0">
                        <a:lnSpc>
                          <a:spcPct val="107000"/>
                        </a:lnSpc>
                        <a:spcBef>
                          <a:spcPts val="0"/>
                        </a:spcBef>
                        <a:spcAft>
                          <a:spcPts val="800"/>
                        </a:spcAft>
                      </a:pPr>
                      <a:r>
                        <a:rPr lang="fr-FR" sz="900">
                          <a:effectLst/>
                        </a:rPr>
                        <a:t>kube-scheduler</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76200" marR="76200" marT="76200" marB="76200" anchor="ctr"/>
                </a:tc>
                <a:tc>
                  <a:txBody>
                    <a:bodyPr/>
                    <a:lstStyle/>
                    <a:p>
                      <a:pPr marL="0" marR="0">
                        <a:lnSpc>
                          <a:spcPct val="107000"/>
                        </a:lnSpc>
                        <a:spcBef>
                          <a:spcPts val="0"/>
                        </a:spcBef>
                        <a:spcAft>
                          <a:spcPts val="800"/>
                        </a:spcAft>
                      </a:pPr>
                      <a:r>
                        <a:rPr lang="fr-FR" sz="900">
                          <a:effectLst/>
                        </a:rPr>
                        <a:t>Self</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76200" marR="76200" marT="76200" marB="76200" anchor="ctr"/>
                </a:tc>
                <a:extLst>
                  <a:ext uri="{0D108BD9-81ED-4DB2-BD59-A6C34878D82A}">
                    <a16:rowId xmlns:a16="http://schemas.microsoft.com/office/drawing/2014/main" val="525138653"/>
                  </a:ext>
                </a:extLst>
              </a:tr>
              <a:tr h="328255">
                <a:tc>
                  <a:txBody>
                    <a:bodyPr/>
                    <a:lstStyle/>
                    <a:p>
                      <a:pPr marL="0" marR="0">
                        <a:lnSpc>
                          <a:spcPct val="107000"/>
                        </a:lnSpc>
                        <a:spcBef>
                          <a:spcPts val="0"/>
                        </a:spcBef>
                        <a:spcAft>
                          <a:spcPts val="800"/>
                        </a:spcAft>
                      </a:pPr>
                      <a:r>
                        <a:rPr lang="fr-FR" sz="900" dirty="0">
                          <a:effectLst/>
                        </a:rPr>
                        <a:t>TCP</a:t>
                      </a:r>
                      <a:endParaRPr lang="fr-FR" sz="1100" dirty="0">
                        <a:effectLst/>
                        <a:latin typeface="Calibri" panose="020F0502020204030204" pitchFamily="34" charset="0"/>
                        <a:ea typeface="Calibri" panose="020F0502020204030204" pitchFamily="34" charset="0"/>
                        <a:cs typeface="Arial" panose="020B0604020202020204" pitchFamily="34" charset="0"/>
                      </a:endParaRPr>
                    </a:p>
                  </a:txBody>
                  <a:tcPr marL="76200" marR="76200" marT="76200" marB="76200" anchor="ctr"/>
                </a:tc>
                <a:tc>
                  <a:txBody>
                    <a:bodyPr/>
                    <a:lstStyle/>
                    <a:p>
                      <a:pPr marL="0" marR="0">
                        <a:lnSpc>
                          <a:spcPct val="107000"/>
                        </a:lnSpc>
                        <a:spcBef>
                          <a:spcPts val="0"/>
                        </a:spcBef>
                        <a:spcAft>
                          <a:spcPts val="800"/>
                        </a:spcAft>
                      </a:pPr>
                      <a:r>
                        <a:rPr lang="fr-FR" sz="900" dirty="0">
                          <a:effectLst/>
                        </a:rPr>
                        <a:t>Inbound</a:t>
                      </a:r>
                      <a:endParaRPr lang="fr-FR" sz="1100" dirty="0">
                        <a:effectLst/>
                        <a:latin typeface="Calibri" panose="020F0502020204030204" pitchFamily="34" charset="0"/>
                        <a:ea typeface="Calibri" panose="020F0502020204030204" pitchFamily="34" charset="0"/>
                        <a:cs typeface="Arial" panose="020B0604020202020204" pitchFamily="34" charset="0"/>
                      </a:endParaRPr>
                    </a:p>
                  </a:txBody>
                  <a:tcPr marL="76200" marR="76200" marT="76200" marB="76200" anchor="ctr"/>
                </a:tc>
                <a:tc>
                  <a:txBody>
                    <a:bodyPr/>
                    <a:lstStyle/>
                    <a:p>
                      <a:pPr marL="0" marR="0">
                        <a:lnSpc>
                          <a:spcPct val="107000"/>
                        </a:lnSpc>
                        <a:spcBef>
                          <a:spcPts val="0"/>
                        </a:spcBef>
                        <a:spcAft>
                          <a:spcPts val="800"/>
                        </a:spcAft>
                      </a:pPr>
                      <a:r>
                        <a:rPr lang="fr-FR" sz="900">
                          <a:effectLst/>
                        </a:rPr>
                        <a:t>10252</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76200" marR="76200" marT="76200" marB="76200" anchor="ctr"/>
                </a:tc>
                <a:tc>
                  <a:txBody>
                    <a:bodyPr/>
                    <a:lstStyle/>
                    <a:p>
                      <a:pPr marL="0" marR="0">
                        <a:lnSpc>
                          <a:spcPct val="107000"/>
                        </a:lnSpc>
                        <a:spcBef>
                          <a:spcPts val="0"/>
                        </a:spcBef>
                        <a:spcAft>
                          <a:spcPts val="800"/>
                        </a:spcAft>
                      </a:pPr>
                      <a:r>
                        <a:rPr lang="fr-FR" sz="900">
                          <a:effectLst/>
                        </a:rPr>
                        <a:t>kube-controller-manager</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76200" marR="76200" marT="76200" marB="76200" anchor="ctr"/>
                </a:tc>
                <a:tc>
                  <a:txBody>
                    <a:bodyPr/>
                    <a:lstStyle/>
                    <a:p>
                      <a:pPr marL="0" marR="0">
                        <a:lnSpc>
                          <a:spcPct val="107000"/>
                        </a:lnSpc>
                        <a:spcBef>
                          <a:spcPts val="0"/>
                        </a:spcBef>
                        <a:spcAft>
                          <a:spcPts val="800"/>
                        </a:spcAft>
                      </a:pPr>
                      <a:r>
                        <a:rPr lang="fr-FR" sz="900" dirty="0">
                          <a:effectLst/>
                        </a:rPr>
                        <a:t>Self</a:t>
                      </a:r>
                      <a:endParaRPr lang="fr-FR" sz="1100" dirty="0">
                        <a:effectLst/>
                        <a:latin typeface="Calibri" panose="020F0502020204030204" pitchFamily="34" charset="0"/>
                        <a:ea typeface="Calibri" panose="020F0502020204030204" pitchFamily="34" charset="0"/>
                        <a:cs typeface="Arial" panose="020B0604020202020204" pitchFamily="34" charset="0"/>
                      </a:endParaRPr>
                    </a:p>
                  </a:txBody>
                  <a:tcPr marL="76200" marR="76200" marT="76200" marB="76200" anchor="ctr"/>
                </a:tc>
                <a:extLst>
                  <a:ext uri="{0D108BD9-81ED-4DB2-BD59-A6C34878D82A}">
                    <a16:rowId xmlns:a16="http://schemas.microsoft.com/office/drawing/2014/main" val="799988111"/>
                  </a:ext>
                </a:extLst>
              </a:tr>
            </a:tbl>
          </a:graphicData>
        </a:graphic>
      </p:graphicFrame>
      <p:sp>
        <p:nvSpPr>
          <p:cNvPr id="9" name="Rectangle 8">
            <a:extLst>
              <a:ext uri="{FF2B5EF4-FFF2-40B4-BE49-F238E27FC236}">
                <a16:creationId xmlns:a16="http://schemas.microsoft.com/office/drawing/2014/main" id="{AFFA3F00-B581-42D5-8D4E-128E53DC5B8F}"/>
              </a:ext>
            </a:extLst>
          </p:cNvPr>
          <p:cNvSpPr/>
          <p:nvPr/>
        </p:nvSpPr>
        <p:spPr>
          <a:xfrm>
            <a:off x="1228297" y="4500124"/>
            <a:ext cx="1873270" cy="369332"/>
          </a:xfrm>
          <a:prstGeom prst="rect">
            <a:avLst/>
          </a:prstGeom>
        </p:spPr>
        <p:txBody>
          <a:bodyPr wrap="none">
            <a:spAutoFit/>
          </a:bodyPr>
          <a:lstStyle/>
          <a:p>
            <a:pPr lvl="0" eaLnBrk="0" fontAlgn="base" hangingPunct="0">
              <a:spcBef>
                <a:spcPct val="0"/>
              </a:spcBef>
              <a:spcAft>
                <a:spcPct val="0"/>
              </a:spcAft>
            </a:pPr>
            <a:r>
              <a:rPr lang="fr-FR" altLang="fr-FR" b="1" dirty="0" err="1">
                <a:solidFill>
                  <a:srgbClr val="000000"/>
                </a:solidFill>
                <a:latin typeface="Arial" panose="020B0604020202020204" pitchFamily="34" charset="0"/>
                <a:ea typeface="Times New Roman" panose="02020603050405020304" pitchFamily="18" charset="0"/>
                <a:cs typeface="Arial" panose="020B0604020202020204" pitchFamily="34" charset="0"/>
              </a:rPr>
              <a:t>Worker</a:t>
            </a:r>
            <a:r>
              <a:rPr lang="fr-FR" altLang="fr-FR" b="1"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fr-FR" altLang="fr-FR" b="1" dirty="0" err="1">
                <a:solidFill>
                  <a:srgbClr val="000000"/>
                </a:solidFill>
                <a:latin typeface="Arial" panose="020B0604020202020204" pitchFamily="34" charset="0"/>
                <a:ea typeface="Times New Roman" panose="02020603050405020304" pitchFamily="18" charset="0"/>
                <a:cs typeface="Arial" panose="020B0604020202020204" pitchFamily="34" charset="0"/>
              </a:rPr>
              <a:t>node</a:t>
            </a:r>
            <a:r>
              <a:rPr lang="fr-FR" altLang="fr-FR" b="1" dirty="0">
                <a:solidFill>
                  <a:srgbClr val="000000"/>
                </a:solidFill>
                <a:latin typeface="Arial" panose="020B0604020202020204" pitchFamily="34" charset="0"/>
                <a:ea typeface="Times New Roman" panose="02020603050405020304" pitchFamily="18" charset="0"/>
                <a:cs typeface="Arial" panose="020B0604020202020204" pitchFamily="34" charset="0"/>
              </a:rPr>
              <a:t>(s)</a:t>
            </a:r>
            <a:endParaRPr lang="fr-FR" altLang="fr-FR" sz="1200" dirty="0">
              <a:solidFill>
                <a:srgbClr val="1F3763"/>
              </a:solidFill>
              <a:latin typeface="Calibri Light" panose="020F030202020403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3200456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E7AABAA-C10A-4701-B3FB-AD199338AABC}"/>
              </a:ext>
            </a:extLst>
          </p:cNvPr>
          <p:cNvSpPr/>
          <p:nvPr/>
        </p:nvSpPr>
        <p:spPr>
          <a:xfrm>
            <a:off x="516987" y="503712"/>
            <a:ext cx="10489810" cy="707886"/>
          </a:xfrm>
          <a:prstGeom prst="rect">
            <a:avLst/>
          </a:prstGeom>
        </p:spPr>
        <p:txBody>
          <a:bodyPr wrap="square">
            <a:spAutoFit/>
          </a:bodyPr>
          <a:lstStyle/>
          <a:p>
            <a:pPr algn="ctr">
              <a:spcAft>
                <a:spcPts val="750"/>
              </a:spcAft>
            </a:pPr>
            <a:r>
              <a:rPr lang="en-US" sz="4000" dirty="0">
                <a:solidFill>
                  <a:schemeClr val="accent2"/>
                </a:solidFill>
                <a:latin typeface="Tw Cen MT" panose="020B0602020104020603" pitchFamily="34" charset="0"/>
              </a:rPr>
              <a:t>LAB</a:t>
            </a:r>
            <a:endParaRPr lang="en-US" sz="3600" dirty="0">
              <a:solidFill>
                <a:schemeClr val="accent2"/>
              </a:solidFill>
              <a:latin typeface="Tw Cen MT" panose="020B0602020104020603" pitchFamily="34" charset="0"/>
            </a:endParaRPr>
          </a:p>
        </p:txBody>
      </p:sp>
      <p:sp>
        <p:nvSpPr>
          <p:cNvPr id="4" name="Rectangle 3">
            <a:extLst>
              <a:ext uri="{FF2B5EF4-FFF2-40B4-BE49-F238E27FC236}">
                <a16:creationId xmlns:a16="http://schemas.microsoft.com/office/drawing/2014/main" id="{FB018639-D029-43CD-8280-AB1B6F851354}"/>
              </a:ext>
            </a:extLst>
          </p:cNvPr>
          <p:cNvSpPr/>
          <p:nvPr/>
        </p:nvSpPr>
        <p:spPr>
          <a:xfrm>
            <a:off x="1750273" y="3429000"/>
            <a:ext cx="9979855" cy="646331"/>
          </a:xfrm>
          <a:prstGeom prst="rect">
            <a:avLst/>
          </a:prstGeom>
        </p:spPr>
        <p:txBody>
          <a:bodyPr wrap="square">
            <a:spAutoFit/>
          </a:bodyPr>
          <a:lstStyle/>
          <a:p>
            <a:r>
              <a:rPr lang="fr-FR" dirty="0">
                <a:solidFill>
                  <a:srgbClr val="007791"/>
                </a:solidFill>
                <a:latin typeface="open sans"/>
                <a:hlinkClick r:id="rId2"/>
              </a:rPr>
              <a:t>https://www.katacoda.com/courses/kubernetes/getting-started-with-kubeadm</a:t>
            </a:r>
            <a:endParaRPr lang="fr-FR" dirty="0">
              <a:solidFill>
                <a:srgbClr val="007791"/>
              </a:solidFill>
              <a:latin typeface="open sans"/>
            </a:endParaRPr>
          </a:p>
          <a:p>
            <a:endParaRPr lang="fr-FR" dirty="0"/>
          </a:p>
        </p:txBody>
      </p:sp>
    </p:spTree>
    <p:extLst>
      <p:ext uri="{BB962C8B-B14F-4D97-AF65-F5344CB8AC3E}">
        <p14:creationId xmlns:p14="http://schemas.microsoft.com/office/powerpoint/2010/main" val="86149869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F9695B1C-F6B8-464D-8D6E-67BAD6BEE4EE}"/>
              </a:ext>
            </a:extLst>
          </p:cNvPr>
          <p:cNvSpPr/>
          <p:nvPr/>
        </p:nvSpPr>
        <p:spPr>
          <a:xfrm>
            <a:off x="627901" y="232509"/>
            <a:ext cx="10489810" cy="646331"/>
          </a:xfrm>
          <a:prstGeom prst="rect">
            <a:avLst/>
          </a:prstGeom>
        </p:spPr>
        <p:txBody>
          <a:bodyPr wrap="square">
            <a:spAutoFit/>
          </a:bodyPr>
          <a:lstStyle/>
          <a:p>
            <a:pPr algn="ctr">
              <a:spcAft>
                <a:spcPts val="750"/>
              </a:spcAft>
            </a:pPr>
            <a:r>
              <a:rPr lang="en-US" sz="3600" dirty="0">
                <a:solidFill>
                  <a:srgbClr val="03A1A4"/>
                </a:solidFill>
                <a:latin typeface="Tw Cen MT" panose="020B0602020104020603" pitchFamily="34" charset="0"/>
              </a:rPr>
              <a:t>Connect to Kubernetes Cluster</a:t>
            </a:r>
          </a:p>
        </p:txBody>
      </p:sp>
      <p:sp>
        <p:nvSpPr>
          <p:cNvPr id="3" name="Rectangle 2">
            <a:extLst>
              <a:ext uri="{FF2B5EF4-FFF2-40B4-BE49-F238E27FC236}">
                <a16:creationId xmlns:a16="http://schemas.microsoft.com/office/drawing/2014/main" id="{DDB8E16D-8370-41BA-AE20-60426169B92E}"/>
              </a:ext>
            </a:extLst>
          </p:cNvPr>
          <p:cNvSpPr/>
          <p:nvPr/>
        </p:nvSpPr>
        <p:spPr>
          <a:xfrm>
            <a:off x="1105572" y="2311737"/>
            <a:ext cx="10358547" cy="2585323"/>
          </a:xfrm>
          <a:prstGeom prst="rect">
            <a:avLst/>
          </a:prstGeom>
        </p:spPr>
        <p:txBody>
          <a:bodyPr wrap="square">
            <a:spAutoFit/>
          </a:bodyPr>
          <a:lstStyle/>
          <a:p>
            <a:r>
              <a:rPr lang="en-US" dirty="0">
                <a:solidFill>
                  <a:srgbClr val="000000"/>
                </a:solidFill>
                <a:latin typeface="Roboto"/>
              </a:rPr>
              <a:t>All Kubernetes clusters have two categories of users: </a:t>
            </a:r>
          </a:p>
          <a:p>
            <a:r>
              <a:rPr lang="en-US" b="1" dirty="0">
                <a:solidFill>
                  <a:srgbClr val="000000"/>
                </a:solidFill>
                <a:latin typeface="Roboto"/>
              </a:rPr>
              <a:t>service accounts </a:t>
            </a:r>
            <a:r>
              <a:rPr lang="en-US" dirty="0">
                <a:solidFill>
                  <a:srgbClr val="000000"/>
                </a:solidFill>
                <a:latin typeface="Roboto"/>
              </a:rPr>
              <a:t>managed by Kubernetes and </a:t>
            </a:r>
            <a:r>
              <a:rPr lang="en-US" b="1" dirty="0">
                <a:solidFill>
                  <a:srgbClr val="000000"/>
                </a:solidFill>
                <a:latin typeface="Roboto"/>
              </a:rPr>
              <a:t>normal users</a:t>
            </a:r>
            <a:r>
              <a:rPr lang="en-US" dirty="0">
                <a:solidFill>
                  <a:srgbClr val="000000"/>
                </a:solidFill>
                <a:latin typeface="Roboto"/>
              </a:rPr>
              <a:t>.</a:t>
            </a:r>
          </a:p>
          <a:p>
            <a:endParaRPr lang="en-US" dirty="0">
              <a:solidFill>
                <a:srgbClr val="000000"/>
              </a:solidFill>
              <a:latin typeface="Roboto"/>
            </a:endParaRPr>
          </a:p>
          <a:p>
            <a:r>
              <a:rPr lang="en-US" dirty="0">
                <a:solidFill>
                  <a:srgbClr val="000000"/>
                </a:solidFill>
                <a:latin typeface="Roboto"/>
              </a:rPr>
              <a:t>Normal users are assumed to be managed by an outside, independent service. An admin distributing private keys, a user store like Keystone or Google Accounts, even a file with a list of usernames and passwords. </a:t>
            </a:r>
          </a:p>
          <a:p>
            <a:endParaRPr lang="en-US" dirty="0">
              <a:solidFill>
                <a:srgbClr val="000000"/>
              </a:solidFill>
              <a:latin typeface="Roboto"/>
            </a:endParaRPr>
          </a:p>
          <a:p>
            <a:r>
              <a:rPr lang="en-US" dirty="0">
                <a:solidFill>
                  <a:srgbClr val="000000"/>
                </a:solidFill>
                <a:latin typeface="Roboto"/>
              </a:rPr>
              <a:t>In this regard, </a:t>
            </a:r>
            <a:r>
              <a:rPr lang="en-US" i="1" dirty="0">
                <a:solidFill>
                  <a:srgbClr val="000000"/>
                </a:solidFill>
                <a:latin typeface="Roboto"/>
              </a:rPr>
              <a:t>Kubernetes does not have objects which represent normal user accounts.</a:t>
            </a:r>
            <a:r>
              <a:rPr lang="en-US" dirty="0">
                <a:solidFill>
                  <a:srgbClr val="000000"/>
                </a:solidFill>
                <a:latin typeface="Roboto"/>
              </a:rPr>
              <a:t> </a:t>
            </a:r>
          </a:p>
          <a:p>
            <a:r>
              <a:rPr lang="en-US" dirty="0">
                <a:solidFill>
                  <a:srgbClr val="000000"/>
                </a:solidFill>
                <a:latin typeface="Roboto"/>
              </a:rPr>
              <a:t>Normal users cannot be added to a cluster through an API call.</a:t>
            </a:r>
            <a:endParaRPr lang="en-US" b="0" i="0" dirty="0">
              <a:solidFill>
                <a:srgbClr val="000000"/>
              </a:solidFill>
              <a:effectLst/>
              <a:latin typeface="Roboto"/>
            </a:endParaRPr>
          </a:p>
        </p:txBody>
      </p:sp>
    </p:spTree>
    <p:extLst>
      <p:ext uri="{BB962C8B-B14F-4D97-AF65-F5344CB8AC3E}">
        <p14:creationId xmlns:p14="http://schemas.microsoft.com/office/powerpoint/2010/main" val="64569382"/>
      </p:ext>
    </p:extLst>
  </p:cSld>
  <p:clrMapOvr>
    <a:masterClrMapping/>
  </p:clrMapOvr>
  <p:transition spd="slow">
    <p:push dir="u"/>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F9695B1C-F6B8-464D-8D6E-67BAD6BEE4EE}"/>
              </a:ext>
            </a:extLst>
          </p:cNvPr>
          <p:cNvSpPr/>
          <p:nvPr/>
        </p:nvSpPr>
        <p:spPr>
          <a:xfrm>
            <a:off x="627901" y="232509"/>
            <a:ext cx="10489810" cy="646331"/>
          </a:xfrm>
          <a:prstGeom prst="rect">
            <a:avLst/>
          </a:prstGeom>
        </p:spPr>
        <p:txBody>
          <a:bodyPr wrap="square">
            <a:spAutoFit/>
          </a:bodyPr>
          <a:lstStyle/>
          <a:p>
            <a:pPr algn="ctr">
              <a:spcAft>
                <a:spcPts val="750"/>
              </a:spcAft>
            </a:pPr>
            <a:r>
              <a:rPr lang="en-US" sz="3600" dirty="0">
                <a:solidFill>
                  <a:srgbClr val="03A1A4"/>
                </a:solidFill>
                <a:latin typeface="Tw Cen MT" panose="020B0602020104020603" pitchFamily="34" charset="0"/>
              </a:rPr>
              <a:t>Connect to Kubernetes Cluster</a:t>
            </a:r>
          </a:p>
        </p:txBody>
      </p:sp>
      <p:pic>
        <p:nvPicPr>
          <p:cNvPr id="3" name="Picture 2">
            <a:extLst>
              <a:ext uri="{FF2B5EF4-FFF2-40B4-BE49-F238E27FC236}">
                <a16:creationId xmlns:a16="http://schemas.microsoft.com/office/drawing/2014/main" id="{6C09B5EB-912D-42AD-AC0E-B24A3F4A1EEE}"/>
              </a:ext>
            </a:extLst>
          </p:cNvPr>
          <p:cNvPicPr>
            <a:picLocks noChangeAspect="1"/>
          </p:cNvPicPr>
          <p:nvPr/>
        </p:nvPicPr>
        <p:blipFill rotWithShape="1">
          <a:blip r:embed="rId2"/>
          <a:srcRect r="41957"/>
          <a:stretch/>
        </p:blipFill>
        <p:spPr>
          <a:xfrm>
            <a:off x="745588" y="2897944"/>
            <a:ext cx="4936117" cy="2695576"/>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4" name="Picture 3">
            <a:extLst>
              <a:ext uri="{FF2B5EF4-FFF2-40B4-BE49-F238E27FC236}">
                <a16:creationId xmlns:a16="http://schemas.microsoft.com/office/drawing/2014/main" id="{082B6A45-D044-4172-8E5C-95FB06776CAB}"/>
              </a:ext>
            </a:extLst>
          </p:cNvPr>
          <p:cNvPicPr>
            <a:picLocks noChangeAspect="1"/>
          </p:cNvPicPr>
          <p:nvPr/>
        </p:nvPicPr>
        <p:blipFill>
          <a:blip r:embed="rId3"/>
          <a:stretch>
            <a:fillRect/>
          </a:stretch>
        </p:blipFill>
        <p:spPr>
          <a:xfrm>
            <a:off x="3914420" y="1903281"/>
            <a:ext cx="4001180" cy="568071"/>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5" name="Picture 4">
            <a:extLst>
              <a:ext uri="{FF2B5EF4-FFF2-40B4-BE49-F238E27FC236}">
                <a16:creationId xmlns:a16="http://schemas.microsoft.com/office/drawing/2014/main" id="{89D4C520-73F3-4474-87BC-AC3D011BFF92}"/>
              </a:ext>
            </a:extLst>
          </p:cNvPr>
          <p:cNvPicPr>
            <a:picLocks noChangeAspect="1"/>
          </p:cNvPicPr>
          <p:nvPr/>
        </p:nvPicPr>
        <p:blipFill>
          <a:blip r:embed="rId4"/>
          <a:stretch>
            <a:fillRect/>
          </a:stretch>
        </p:blipFill>
        <p:spPr>
          <a:xfrm>
            <a:off x="6144531" y="2883876"/>
            <a:ext cx="4973180" cy="2773999"/>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7" name="TextBox 6">
            <a:extLst>
              <a:ext uri="{FF2B5EF4-FFF2-40B4-BE49-F238E27FC236}">
                <a16:creationId xmlns:a16="http://schemas.microsoft.com/office/drawing/2014/main" id="{778AFD1A-F491-4AB2-8B5E-AB1444000785}"/>
              </a:ext>
            </a:extLst>
          </p:cNvPr>
          <p:cNvSpPr txBox="1"/>
          <p:nvPr/>
        </p:nvSpPr>
        <p:spPr>
          <a:xfrm>
            <a:off x="1986556" y="930617"/>
            <a:ext cx="7697337" cy="461665"/>
          </a:xfrm>
          <a:prstGeom prst="rect">
            <a:avLst/>
          </a:prstGeom>
          <a:noFill/>
        </p:spPr>
        <p:txBody>
          <a:bodyPr wrap="square" rtlCol="0">
            <a:spAutoFit/>
          </a:bodyPr>
          <a:lstStyle/>
          <a:p>
            <a:pPr algn="ctr"/>
            <a:r>
              <a:rPr lang="fr-FR" sz="2400" b="1" dirty="0" err="1"/>
              <a:t>Authentication</a:t>
            </a:r>
            <a:r>
              <a:rPr lang="fr-FR" sz="2400" b="1" dirty="0"/>
              <a:t> via </a:t>
            </a:r>
            <a:r>
              <a:rPr lang="fr-FR" sz="2400" b="1" dirty="0" err="1"/>
              <a:t>ServiceAccounts</a:t>
            </a:r>
            <a:endParaRPr lang="fr-FR" sz="2400" b="1" dirty="0"/>
          </a:p>
        </p:txBody>
      </p:sp>
    </p:spTree>
    <p:extLst>
      <p:ext uri="{BB962C8B-B14F-4D97-AF65-F5344CB8AC3E}">
        <p14:creationId xmlns:p14="http://schemas.microsoft.com/office/powerpoint/2010/main" val="1395797734"/>
      </p:ext>
    </p:extLst>
  </p:cSld>
  <p:clrMapOvr>
    <a:masterClrMapping/>
  </p:clrMapOvr>
  <p:transition spd="slow">
    <p:push dir="u"/>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F9695B1C-F6B8-464D-8D6E-67BAD6BEE4EE}"/>
              </a:ext>
            </a:extLst>
          </p:cNvPr>
          <p:cNvSpPr/>
          <p:nvPr/>
        </p:nvSpPr>
        <p:spPr>
          <a:xfrm>
            <a:off x="627901" y="232509"/>
            <a:ext cx="10489810" cy="646331"/>
          </a:xfrm>
          <a:prstGeom prst="rect">
            <a:avLst/>
          </a:prstGeom>
        </p:spPr>
        <p:txBody>
          <a:bodyPr wrap="square">
            <a:spAutoFit/>
          </a:bodyPr>
          <a:lstStyle/>
          <a:p>
            <a:pPr algn="ctr">
              <a:spcAft>
                <a:spcPts val="750"/>
              </a:spcAft>
            </a:pPr>
            <a:r>
              <a:rPr lang="en-US" sz="3600" dirty="0">
                <a:solidFill>
                  <a:srgbClr val="03A1A4"/>
                </a:solidFill>
                <a:latin typeface="Tw Cen MT" panose="020B0602020104020603" pitchFamily="34" charset="0"/>
              </a:rPr>
              <a:t>Connect to Kubernetes Cluster</a:t>
            </a:r>
          </a:p>
        </p:txBody>
      </p:sp>
      <p:grpSp>
        <p:nvGrpSpPr>
          <p:cNvPr id="14" name="Group 13">
            <a:extLst>
              <a:ext uri="{FF2B5EF4-FFF2-40B4-BE49-F238E27FC236}">
                <a16:creationId xmlns:a16="http://schemas.microsoft.com/office/drawing/2014/main" id="{7FEE425F-0496-4D4C-80A1-BE9E81984627}"/>
              </a:ext>
            </a:extLst>
          </p:cNvPr>
          <p:cNvGrpSpPr/>
          <p:nvPr/>
        </p:nvGrpSpPr>
        <p:grpSpPr>
          <a:xfrm>
            <a:off x="459088" y="1771970"/>
            <a:ext cx="8417302" cy="2726159"/>
            <a:chOff x="515360" y="1843162"/>
            <a:chExt cx="8417302" cy="2726159"/>
          </a:xfrm>
        </p:grpSpPr>
        <p:pic>
          <p:nvPicPr>
            <p:cNvPr id="6" name="Picture 5">
              <a:extLst>
                <a:ext uri="{FF2B5EF4-FFF2-40B4-BE49-F238E27FC236}">
                  <a16:creationId xmlns:a16="http://schemas.microsoft.com/office/drawing/2014/main" id="{8CFB5322-AB71-4B56-8632-5EB0B02FC2FD}"/>
                </a:ext>
              </a:extLst>
            </p:cNvPr>
            <p:cNvPicPr>
              <a:picLocks noChangeAspect="1"/>
            </p:cNvPicPr>
            <p:nvPr/>
          </p:nvPicPr>
          <p:blipFill rotWithShape="1">
            <a:blip r:embed="rId2"/>
            <a:srcRect l="-1" r="-647" b="33141"/>
            <a:stretch/>
          </p:blipFill>
          <p:spPr>
            <a:xfrm>
              <a:off x="817097" y="2264271"/>
              <a:ext cx="8115565" cy="2305050"/>
            </a:xfrm>
            <a:prstGeom prst="rect">
              <a:avLst/>
            </a:prstGeom>
            <a:ln>
              <a:solidFill>
                <a:schemeClr val="tx2"/>
              </a:solidFill>
            </a:ln>
          </p:spPr>
        </p:pic>
        <p:sp>
          <p:nvSpPr>
            <p:cNvPr id="13" name="Rectangle 12">
              <a:extLst>
                <a:ext uri="{FF2B5EF4-FFF2-40B4-BE49-F238E27FC236}">
                  <a16:creationId xmlns:a16="http://schemas.microsoft.com/office/drawing/2014/main" id="{9C2F89BF-D6EC-42EE-A28B-B4F2B15CAEDA}"/>
                </a:ext>
              </a:extLst>
            </p:cNvPr>
            <p:cNvSpPr/>
            <p:nvPr/>
          </p:nvSpPr>
          <p:spPr>
            <a:xfrm>
              <a:off x="515360" y="1843162"/>
              <a:ext cx="6645096" cy="369332"/>
            </a:xfrm>
            <a:prstGeom prst="rect">
              <a:avLst/>
            </a:prstGeom>
          </p:spPr>
          <p:txBody>
            <a:bodyPr wrap="square">
              <a:spAutoFit/>
            </a:bodyPr>
            <a:lstStyle/>
            <a:p>
              <a:pPr algn="ctr">
                <a:spcAft>
                  <a:spcPts val="750"/>
                </a:spcAft>
              </a:pPr>
              <a:r>
                <a:rPr lang="en-US" dirty="0">
                  <a:solidFill>
                    <a:srgbClr val="3B5998"/>
                  </a:solidFill>
                  <a:latin typeface="Tw Cen MT" panose="020B0602020104020603" pitchFamily="34" charset="0"/>
                </a:rPr>
                <a:t>Sur le client, </a:t>
              </a:r>
              <a:r>
                <a:rPr lang="en-US" dirty="0" err="1">
                  <a:solidFill>
                    <a:srgbClr val="3B5998"/>
                  </a:solidFill>
                  <a:latin typeface="Tw Cen MT" panose="020B0602020104020603" pitchFamily="34" charset="0"/>
                </a:rPr>
                <a:t>Générer</a:t>
              </a:r>
              <a:r>
                <a:rPr lang="en-US" dirty="0">
                  <a:solidFill>
                    <a:srgbClr val="3B5998"/>
                  </a:solidFill>
                  <a:latin typeface="Tw Cen MT" panose="020B0602020104020603" pitchFamily="34" charset="0"/>
                </a:rPr>
                <a:t> </a:t>
              </a:r>
              <a:r>
                <a:rPr lang="en-US" dirty="0" err="1">
                  <a:solidFill>
                    <a:srgbClr val="3B5998"/>
                  </a:solidFill>
                  <a:latin typeface="Tw Cen MT" panose="020B0602020104020603" pitchFamily="34" charset="0"/>
                </a:rPr>
                <a:t>une</a:t>
              </a:r>
              <a:r>
                <a:rPr lang="en-US" dirty="0">
                  <a:solidFill>
                    <a:srgbClr val="3B5998"/>
                  </a:solidFill>
                  <a:latin typeface="Tw Cen MT" panose="020B0602020104020603" pitchFamily="34" charset="0"/>
                </a:rPr>
                <a:t> </a:t>
              </a:r>
              <a:r>
                <a:rPr lang="en-US" dirty="0" err="1">
                  <a:solidFill>
                    <a:srgbClr val="3B5998"/>
                  </a:solidFill>
                  <a:latin typeface="Tw Cen MT" panose="020B0602020104020603" pitchFamily="34" charset="0"/>
                </a:rPr>
                <a:t>clé</a:t>
              </a:r>
              <a:r>
                <a:rPr lang="en-US" dirty="0">
                  <a:solidFill>
                    <a:srgbClr val="3B5998"/>
                  </a:solidFill>
                  <a:latin typeface="Tw Cen MT" panose="020B0602020104020603" pitchFamily="34" charset="0"/>
                </a:rPr>
                <a:t> </a:t>
              </a:r>
              <a:r>
                <a:rPr lang="en-US" dirty="0" err="1">
                  <a:solidFill>
                    <a:srgbClr val="3B5998"/>
                  </a:solidFill>
                  <a:latin typeface="Tw Cen MT" panose="020B0602020104020603" pitchFamily="34" charset="0"/>
                </a:rPr>
                <a:t>privée</a:t>
              </a:r>
              <a:r>
                <a:rPr lang="en-US" dirty="0">
                  <a:solidFill>
                    <a:srgbClr val="3B5998"/>
                  </a:solidFill>
                  <a:latin typeface="Tw Cen MT" panose="020B0602020104020603" pitchFamily="34" charset="0"/>
                </a:rPr>
                <a:t> et </a:t>
              </a:r>
              <a:r>
                <a:rPr lang="en-US" dirty="0" err="1">
                  <a:solidFill>
                    <a:srgbClr val="3B5998"/>
                  </a:solidFill>
                  <a:latin typeface="Tw Cen MT" panose="020B0602020104020603" pitchFamily="34" charset="0"/>
                </a:rPr>
                <a:t>une</a:t>
              </a:r>
              <a:r>
                <a:rPr lang="en-US" dirty="0">
                  <a:solidFill>
                    <a:srgbClr val="3B5998"/>
                  </a:solidFill>
                  <a:latin typeface="Tw Cen MT" panose="020B0602020104020603" pitchFamily="34" charset="0"/>
                </a:rPr>
                <a:t> </a:t>
              </a:r>
              <a:r>
                <a:rPr lang="en-US" dirty="0" err="1">
                  <a:solidFill>
                    <a:srgbClr val="3B5998"/>
                  </a:solidFill>
                  <a:latin typeface="Tw Cen MT" panose="020B0602020104020603" pitchFamily="34" charset="0"/>
                </a:rPr>
                <a:t>demande</a:t>
              </a:r>
              <a:r>
                <a:rPr lang="en-US" dirty="0">
                  <a:solidFill>
                    <a:srgbClr val="3B5998"/>
                  </a:solidFill>
                  <a:latin typeface="Tw Cen MT" panose="020B0602020104020603" pitchFamily="34" charset="0"/>
                </a:rPr>
                <a:t> de signature</a:t>
              </a:r>
            </a:p>
          </p:txBody>
        </p:sp>
      </p:grpSp>
      <p:grpSp>
        <p:nvGrpSpPr>
          <p:cNvPr id="16" name="Group 15">
            <a:extLst>
              <a:ext uri="{FF2B5EF4-FFF2-40B4-BE49-F238E27FC236}">
                <a16:creationId xmlns:a16="http://schemas.microsoft.com/office/drawing/2014/main" id="{0469C06C-4B79-4544-B44C-D3260D6E524C}"/>
              </a:ext>
            </a:extLst>
          </p:cNvPr>
          <p:cNvGrpSpPr/>
          <p:nvPr/>
        </p:nvGrpSpPr>
        <p:grpSpPr>
          <a:xfrm>
            <a:off x="262110" y="4932158"/>
            <a:ext cx="8698362" cy="1363731"/>
            <a:chOff x="346547" y="4882604"/>
            <a:chExt cx="8698362" cy="1363731"/>
          </a:xfrm>
        </p:grpSpPr>
        <p:pic>
          <p:nvPicPr>
            <p:cNvPr id="7" name="Picture 6">
              <a:extLst>
                <a:ext uri="{FF2B5EF4-FFF2-40B4-BE49-F238E27FC236}">
                  <a16:creationId xmlns:a16="http://schemas.microsoft.com/office/drawing/2014/main" id="{6ABADF7F-E631-441D-8A40-2343095BC963}"/>
                </a:ext>
              </a:extLst>
            </p:cNvPr>
            <p:cNvPicPr>
              <a:picLocks noChangeAspect="1"/>
            </p:cNvPicPr>
            <p:nvPr/>
          </p:nvPicPr>
          <p:blipFill rotWithShape="1">
            <a:blip r:embed="rId2"/>
            <a:srcRect t="77769" r="1378"/>
            <a:stretch/>
          </p:blipFill>
          <p:spPr>
            <a:xfrm>
              <a:off x="815554" y="5355491"/>
              <a:ext cx="8229355" cy="890844"/>
            </a:xfrm>
            <a:prstGeom prst="rect">
              <a:avLst/>
            </a:prstGeom>
            <a:ln>
              <a:solidFill>
                <a:schemeClr val="tx2"/>
              </a:solidFill>
            </a:ln>
          </p:spPr>
        </p:pic>
        <p:sp>
          <p:nvSpPr>
            <p:cNvPr id="15" name="Rectangle 14">
              <a:extLst>
                <a:ext uri="{FF2B5EF4-FFF2-40B4-BE49-F238E27FC236}">
                  <a16:creationId xmlns:a16="http://schemas.microsoft.com/office/drawing/2014/main" id="{DACE9C23-5FF4-4375-8575-E7265EFC65F6}"/>
                </a:ext>
              </a:extLst>
            </p:cNvPr>
            <p:cNvSpPr/>
            <p:nvPr/>
          </p:nvSpPr>
          <p:spPr>
            <a:xfrm>
              <a:off x="346547" y="4882604"/>
              <a:ext cx="8115564" cy="369332"/>
            </a:xfrm>
            <a:prstGeom prst="rect">
              <a:avLst/>
            </a:prstGeom>
          </p:spPr>
          <p:txBody>
            <a:bodyPr wrap="square">
              <a:spAutoFit/>
            </a:bodyPr>
            <a:lstStyle/>
            <a:p>
              <a:pPr algn="ctr">
                <a:spcAft>
                  <a:spcPts val="750"/>
                </a:spcAft>
              </a:pPr>
              <a:r>
                <a:rPr lang="en-US" dirty="0">
                  <a:solidFill>
                    <a:srgbClr val="3B5998"/>
                  </a:solidFill>
                  <a:latin typeface="Tw Cen MT" panose="020B0602020104020603" pitchFamily="34" charset="0"/>
                </a:rPr>
                <a:t>Sur le master, signer le </a:t>
              </a:r>
              <a:r>
                <a:rPr lang="en-US" dirty="0" err="1">
                  <a:solidFill>
                    <a:srgbClr val="3B5998"/>
                  </a:solidFill>
                  <a:latin typeface="Tw Cen MT" panose="020B0602020104020603" pitchFamily="34" charset="0"/>
                </a:rPr>
                <a:t>certificat</a:t>
              </a:r>
              <a:r>
                <a:rPr lang="en-US" dirty="0">
                  <a:solidFill>
                    <a:srgbClr val="3B5998"/>
                  </a:solidFill>
                  <a:latin typeface="Tw Cen MT" panose="020B0602020104020603" pitchFamily="34" charset="0"/>
                </a:rPr>
                <a:t> , et </a:t>
              </a:r>
              <a:r>
                <a:rPr lang="en-US" dirty="0" err="1">
                  <a:solidFill>
                    <a:srgbClr val="3B5998"/>
                  </a:solidFill>
                  <a:latin typeface="Tw Cen MT" panose="020B0602020104020603" pitchFamily="34" charset="0"/>
                </a:rPr>
                <a:t>l’envoyer</a:t>
              </a:r>
              <a:r>
                <a:rPr lang="en-US" dirty="0">
                  <a:solidFill>
                    <a:srgbClr val="3B5998"/>
                  </a:solidFill>
                  <a:latin typeface="Tw Cen MT" panose="020B0602020104020603" pitchFamily="34" charset="0"/>
                </a:rPr>
                <a:t> au client + le </a:t>
              </a:r>
              <a:r>
                <a:rPr lang="en-US" dirty="0" err="1">
                  <a:solidFill>
                    <a:srgbClr val="3B5998"/>
                  </a:solidFill>
                  <a:latin typeface="Tw Cen MT" panose="020B0602020104020603" pitchFamily="34" charset="0"/>
                </a:rPr>
                <a:t>certificat</a:t>
              </a:r>
              <a:r>
                <a:rPr lang="en-US" dirty="0">
                  <a:solidFill>
                    <a:srgbClr val="3B5998"/>
                  </a:solidFill>
                  <a:latin typeface="Tw Cen MT" panose="020B0602020104020603" pitchFamily="34" charset="0"/>
                </a:rPr>
                <a:t> CA</a:t>
              </a:r>
            </a:p>
          </p:txBody>
        </p:sp>
      </p:grpSp>
      <p:sp>
        <p:nvSpPr>
          <p:cNvPr id="9" name="TextBox 8">
            <a:extLst>
              <a:ext uri="{FF2B5EF4-FFF2-40B4-BE49-F238E27FC236}">
                <a16:creationId xmlns:a16="http://schemas.microsoft.com/office/drawing/2014/main" id="{606257EE-71F5-4B4D-A012-3D983C1801EC}"/>
              </a:ext>
            </a:extLst>
          </p:cNvPr>
          <p:cNvSpPr txBox="1"/>
          <p:nvPr/>
        </p:nvSpPr>
        <p:spPr>
          <a:xfrm>
            <a:off x="1874012" y="930617"/>
            <a:ext cx="7697337" cy="461665"/>
          </a:xfrm>
          <a:prstGeom prst="rect">
            <a:avLst/>
          </a:prstGeom>
          <a:noFill/>
        </p:spPr>
        <p:txBody>
          <a:bodyPr wrap="square" rtlCol="0">
            <a:spAutoFit/>
          </a:bodyPr>
          <a:lstStyle/>
          <a:p>
            <a:pPr algn="ctr"/>
            <a:r>
              <a:rPr lang="fr-FR" sz="2400" b="1" dirty="0" err="1"/>
              <a:t>Authentication</a:t>
            </a:r>
            <a:r>
              <a:rPr lang="fr-FR" sz="2400" b="1" dirty="0"/>
              <a:t> via Certificates</a:t>
            </a:r>
          </a:p>
        </p:txBody>
      </p:sp>
    </p:spTree>
    <p:extLst>
      <p:ext uri="{BB962C8B-B14F-4D97-AF65-F5344CB8AC3E}">
        <p14:creationId xmlns:p14="http://schemas.microsoft.com/office/powerpoint/2010/main" val="2163054492"/>
      </p:ext>
    </p:extLst>
  </p:cSld>
  <p:clrMapOvr>
    <a:masterClrMapping/>
  </p:clrMapOvr>
  <p:transition spd="slow">
    <p:push dir="u"/>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9448F11-7EC2-4144-8CC6-264C3EAF3CEE}"/>
              </a:ext>
            </a:extLst>
          </p:cNvPr>
          <p:cNvSpPr/>
          <p:nvPr/>
        </p:nvSpPr>
        <p:spPr>
          <a:xfrm>
            <a:off x="623667" y="259872"/>
            <a:ext cx="10489810" cy="646331"/>
          </a:xfrm>
          <a:prstGeom prst="rect">
            <a:avLst/>
          </a:prstGeom>
        </p:spPr>
        <p:txBody>
          <a:bodyPr wrap="square">
            <a:spAutoFit/>
          </a:bodyPr>
          <a:lstStyle/>
          <a:p>
            <a:pPr algn="ctr">
              <a:spcAft>
                <a:spcPts val="750"/>
              </a:spcAft>
            </a:pPr>
            <a:r>
              <a:rPr lang="en-US" sz="3600" dirty="0">
                <a:solidFill>
                  <a:srgbClr val="03A1A4"/>
                </a:solidFill>
                <a:latin typeface="Tw Cen MT" panose="020B0602020104020603" pitchFamily="34" charset="0"/>
              </a:rPr>
              <a:t>Connect to Kubernetes Cluster</a:t>
            </a:r>
          </a:p>
        </p:txBody>
      </p:sp>
      <p:pic>
        <p:nvPicPr>
          <p:cNvPr id="4" name="Picture 3">
            <a:extLst>
              <a:ext uri="{FF2B5EF4-FFF2-40B4-BE49-F238E27FC236}">
                <a16:creationId xmlns:a16="http://schemas.microsoft.com/office/drawing/2014/main" id="{4CCAE8D9-6CC3-43DC-AD6E-B84AD1C2491B}"/>
              </a:ext>
            </a:extLst>
          </p:cNvPr>
          <p:cNvPicPr>
            <a:picLocks noChangeAspect="1"/>
          </p:cNvPicPr>
          <p:nvPr/>
        </p:nvPicPr>
        <p:blipFill>
          <a:blip r:embed="rId2"/>
          <a:stretch>
            <a:fillRect/>
          </a:stretch>
        </p:blipFill>
        <p:spPr>
          <a:xfrm>
            <a:off x="2672055" y="2447778"/>
            <a:ext cx="6134320" cy="4044241"/>
          </a:xfrm>
          <a:prstGeom prst="rect">
            <a:avLst/>
          </a:prstGeom>
        </p:spPr>
      </p:pic>
      <p:sp>
        <p:nvSpPr>
          <p:cNvPr id="6" name="Rectangle 5">
            <a:extLst>
              <a:ext uri="{FF2B5EF4-FFF2-40B4-BE49-F238E27FC236}">
                <a16:creationId xmlns:a16="http://schemas.microsoft.com/office/drawing/2014/main" id="{6F210770-B84B-4A29-8A0C-7B794A0AB598}"/>
              </a:ext>
            </a:extLst>
          </p:cNvPr>
          <p:cNvSpPr/>
          <p:nvPr/>
        </p:nvSpPr>
        <p:spPr>
          <a:xfrm>
            <a:off x="402787" y="1403470"/>
            <a:ext cx="8115564" cy="748923"/>
          </a:xfrm>
          <a:prstGeom prst="rect">
            <a:avLst/>
          </a:prstGeom>
        </p:spPr>
        <p:txBody>
          <a:bodyPr wrap="square">
            <a:spAutoFit/>
          </a:bodyPr>
          <a:lstStyle/>
          <a:p>
            <a:pPr marL="285750" indent="-285750">
              <a:spcAft>
                <a:spcPts val="750"/>
              </a:spcAft>
              <a:buFont typeface="Arial" panose="020B0604020202020204" pitchFamily="34" charset="0"/>
              <a:buChar char="•"/>
            </a:pPr>
            <a:r>
              <a:rPr lang="en-US" dirty="0">
                <a:solidFill>
                  <a:schemeClr val="tx2"/>
                </a:solidFill>
                <a:latin typeface="Tw Cen MT" panose="020B0602020104020603" pitchFamily="34" charset="0"/>
              </a:rPr>
              <a:t>Se connecter via </a:t>
            </a:r>
            <a:r>
              <a:rPr lang="en-US" dirty="0" err="1">
                <a:solidFill>
                  <a:schemeClr val="tx2"/>
                </a:solidFill>
                <a:latin typeface="Tw Cen MT" panose="020B0602020104020603" pitchFamily="34" charset="0"/>
              </a:rPr>
              <a:t>kubectl</a:t>
            </a:r>
            <a:endParaRPr lang="en-US" dirty="0">
              <a:solidFill>
                <a:schemeClr val="tx2"/>
              </a:solidFill>
              <a:latin typeface="Tw Cen MT" panose="020B0602020104020603" pitchFamily="34" charset="0"/>
            </a:endParaRPr>
          </a:p>
          <a:p>
            <a:pPr marL="285750" indent="-285750">
              <a:spcAft>
                <a:spcPts val="750"/>
              </a:spcAft>
              <a:buFont typeface="Arial" panose="020B0604020202020204" pitchFamily="34" charset="0"/>
              <a:buChar char="•"/>
            </a:pPr>
            <a:r>
              <a:rPr lang="en-US" dirty="0" err="1">
                <a:solidFill>
                  <a:schemeClr val="tx2"/>
                </a:solidFill>
                <a:latin typeface="Tw Cen MT" panose="020B0602020104020603" pitchFamily="34" charset="0"/>
              </a:rPr>
              <a:t>Présenter</a:t>
            </a:r>
            <a:r>
              <a:rPr lang="en-US" dirty="0">
                <a:solidFill>
                  <a:schemeClr val="tx2"/>
                </a:solidFill>
                <a:latin typeface="Tw Cen MT" panose="020B0602020104020603" pitchFamily="34" charset="0"/>
              </a:rPr>
              <a:t> le </a:t>
            </a:r>
            <a:r>
              <a:rPr lang="en-US" dirty="0" err="1">
                <a:solidFill>
                  <a:schemeClr val="tx2"/>
                </a:solidFill>
                <a:latin typeface="Tw Cen MT" panose="020B0602020104020603" pitchFamily="34" charset="0"/>
              </a:rPr>
              <a:t>certificat</a:t>
            </a:r>
            <a:r>
              <a:rPr lang="en-US" dirty="0">
                <a:solidFill>
                  <a:schemeClr val="tx2"/>
                </a:solidFill>
                <a:latin typeface="Tw Cen MT" panose="020B0602020104020603" pitchFamily="34" charset="0"/>
              </a:rPr>
              <a:t> et la </a:t>
            </a:r>
            <a:r>
              <a:rPr lang="en-US" dirty="0" err="1">
                <a:solidFill>
                  <a:schemeClr val="tx2"/>
                </a:solidFill>
                <a:latin typeface="Tw Cen MT" panose="020B0602020104020603" pitchFamily="34" charset="0"/>
              </a:rPr>
              <a:t>clé</a:t>
            </a:r>
            <a:r>
              <a:rPr lang="en-US" dirty="0">
                <a:solidFill>
                  <a:schemeClr val="tx2"/>
                </a:solidFill>
                <a:latin typeface="Tw Cen MT" panose="020B0602020104020603" pitchFamily="34" charset="0"/>
              </a:rPr>
              <a:t> </a:t>
            </a:r>
            <a:r>
              <a:rPr lang="en-US" dirty="0" err="1">
                <a:solidFill>
                  <a:schemeClr val="tx2"/>
                </a:solidFill>
                <a:latin typeface="Tw Cen MT" panose="020B0602020104020603" pitchFamily="34" charset="0"/>
              </a:rPr>
              <a:t>privée</a:t>
            </a:r>
            <a:r>
              <a:rPr lang="en-US" dirty="0">
                <a:solidFill>
                  <a:schemeClr val="tx2"/>
                </a:solidFill>
                <a:latin typeface="Tw Cen MT" panose="020B0602020104020603" pitchFamily="34" charset="0"/>
              </a:rPr>
              <a:t> client + </a:t>
            </a:r>
            <a:r>
              <a:rPr lang="en-US" dirty="0" err="1">
                <a:solidFill>
                  <a:schemeClr val="tx2"/>
                </a:solidFill>
                <a:latin typeface="Tw Cen MT" panose="020B0602020104020603" pitchFamily="34" charset="0"/>
              </a:rPr>
              <a:t>certificat</a:t>
            </a:r>
            <a:r>
              <a:rPr lang="en-US" dirty="0">
                <a:solidFill>
                  <a:schemeClr val="tx2"/>
                </a:solidFill>
                <a:latin typeface="Tw Cen MT" panose="020B0602020104020603" pitchFamily="34" charset="0"/>
              </a:rPr>
              <a:t> CA</a:t>
            </a:r>
          </a:p>
        </p:txBody>
      </p:sp>
      <p:sp>
        <p:nvSpPr>
          <p:cNvPr id="5" name="TextBox 4">
            <a:extLst>
              <a:ext uri="{FF2B5EF4-FFF2-40B4-BE49-F238E27FC236}">
                <a16:creationId xmlns:a16="http://schemas.microsoft.com/office/drawing/2014/main" id="{FBBD944C-F370-4160-84A7-2C04792F5073}"/>
              </a:ext>
            </a:extLst>
          </p:cNvPr>
          <p:cNvSpPr txBox="1"/>
          <p:nvPr/>
        </p:nvSpPr>
        <p:spPr>
          <a:xfrm>
            <a:off x="1874012" y="930617"/>
            <a:ext cx="7697337" cy="461665"/>
          </a:xfrm>
          <a:prstGeom prst="rect">
            <a:avLst/>
          </a:prstGeom>
          <a:noFill/>
        </p:spPr>
        <p:txBody>
          <a:bodyPr wrap="square" rtlCol="0">
            <a:spAutoFit/>
          </a:bodyPr>
          <a:lstStyle/>
          <a:p>
            <a:pPr algn="ctr"/>
            <a:r>
              <a:rPr lang="fr-FR" sz="2400" b="1" dirty="0" err="1"/>
              <a:t>Authentication</a:t>
            </a:r>
            <a:r>
              <a:rPr lang="fr-FR" sz="2400" b="1" dirty="0"/>
              <a:t> via Certificates</a:t>
            </a:r>
          </a:p>
        </p:txBody>
      </p:sp>
    </p:spTree>
    <p:extLst>
      <p:ext uri="{BB962C8B-B14F-4D97-AF65-F5344CB8AC3E}">
        <p14:creationId xmlns:p14="http://schemas.microsoft.com/office/powerpoint/2010/main" val="2072537542"/>
      </p:ext>
    </p:extLst>
  </p:cSld>
  <p:clrMapOvr>
    <a:masterClrMapping/>
  </p:clrMapOvr>
  <p:transition spd="slow">
    <p:push dir="u"/>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9448F11-7EC2-4144-8CC6-264C3EAF3CEE}"/>
              </a:ext>
            </a:extLst>
          </p:cNvPr>
          <p:cNvSpPr/>
          <p:nvPr/>
        </p:nvSpPr>
        <p:spPr>
          <a:xfrm>
            <a:off x="623667" y="259872"/>
            <a:ext cx="10489810" cy="646331"/>
          </a:xfrm>
          <a:prstGeom prst="rect">
            <a:avLst/>
          </a:prstGeom>
        </p:spPr>
        <p:txBody>
          <a:bodyPr wrap="square">
            <a:spAutoFit/>
          </a:bodyPr>
          <a:lstStyle/>
          <a:p>
            <a:pPr algn="ctr">
              <a:spcAft>
                <a:spcPts val="750"/>
              </a:spcAft>
            </a:pPr>
            <a:r>
              <a:rPr lang="en-US" sz="3600" dirty="0">
                <a:solidFill>
                  <a:srgbClr val="03A1A4"/>
                </a:solidFill>
                <a:latin typeface="Tw Cen MT" panose="020B0602020104020603" pitchFamily="34" charset="0"/>
              </a:rPr>
              <a:t>Connect via </a:t>
            </a:r>
            <a:r>
              <a:rPr lang="en-US" sz="3600" dirty="0" err="1">
                <a:solidFill>
                  <a:srgbClr val="03A1A4"/>
                </a:solidFill>
                <a:latin typeface="Tw Cen MT" panose="020B0602020104020603" pitchFamily="34" charset="0"/>
              </a:rPr>
              <a:t>Kubeconfig</a:t>
            </a:r>
            <a:r>
              <a:rPr lang="en-US" sz="3600" dirty="0">
                <a:solidFill>
                  <a:srgbClr val="03A1A4"/>
                </a:solidFill>
                <a:latin typeface="Tw Cen MT" panose="020B0602020104020603" pitchFamily="34" charset="0"/>
              </a:rPr>
              <a:t> file</a:t>
            </a:r>
          </a:p>
        </p:txBody>
      </p:sp>
      <p:pic>
        <p:nvPicPr>
          <p:cNvPr id="3" name="Picture 2">
            <a:extLst>
              <a:ext uri="{FF2B5EF4-FFF2-40B4-BE49-F238E27FC236}">
                <a16:creationId xmlns:a16="http://schemas.microsoft.com/office/drawing/2014/main" id="{DD15D677-93C0-4507-B295-E0E5B41F1204}"/>
              </a:ext>
            </a:extLst>
          </p:cNvPr>
          <p:cNvPicPr>
            <a:picLocks noChangeAspect="1"/>
          </p:cNvPicPr>
          <p:nvPr/>
        </p:nvPicPr>
        <p:blipFill rotWithShape="1">
          <a:blip r:embed="rId2"/>
          <a:srcRect l="44326" t="4370" r="974" b="63654"/>
          <a:stretch/>
        </p:blipFill>
        <p:spPr>
          <a:xfrm>
            <a:off x="5868572" y="1702473"/>
            <a:ext cx="4656407" cy="1336431"/>
          </a:xfrm>
          <a:prstGeom prst="rect">
            <a:avLst/>
          </a:prstGeom>
        </p:spPr>
      </p:pic>
      <p:grpSp>
        <p:nvGrpSpPr>
          <p:cNvPr id="7" name="Group 6">
            <a:extLst>
              <a:ext uri="{FF2B5EF4-FFF2-40B4-BE49-F238E27FC236}">
                <a16:creationId xmlns:a16="http://schemas.microsoft.com/office/drawing/2014/main" id="{6297E5E4-F879-4BB1-8431-0881CFED4DE3}"/>
              </a:ext>
            </a:extLst>
          </p:cNvPr>
          <p:cNvGrpSpPr/>
          <p:nvPr/>
        </p:nvGrpSpPr>
        <p:grpSpPr>
          <a:xfrm>
            <a:off x="1463039" y="1468430"/>
            <a:ext cx="3725146" cy="4483815"/>
            <a:chOff x="1463039" y="1398091"/>
            <a:chExt cx="3725146" cy="4483815"/>
          </a:xfrm>
        </p:grpSpPr>
        <p:pic>
          <p:nvPicPr>
            <p:cNvPr id="5" name="Picture 4">
              <a:extLst>
                <a:ext uri="{FF2B5EF4-FFF2-40B4-BE49-F238E27FC236}">
                  <a16:creationId xmlns:a16="http://schemas.microsoft.com/office/drawing/2014/main" id="{499D6D4C-53AC-44F2-829E-E3F41F453007}"/>
                </a:ext>
              </a:extLst>
            </p:cNvPr>
            <p:cNvPicPr>
              <a:picLocks noChangeAspect="1"/>
            </p:cNvPicPr>
            <p:nvPr/>
          </p:nvPicPr>
          <p:blipFill rotWithShape="1">
            <a:blip r:embed="rId3"/>
            <a:srcRect l="11538" t="21114" r="64808" b="31683"/>
            <a:stretch/>
          </p:blipFill>
          <p:spPr>
            <a:xfrm>
              <a:off x="1463039" y="1702473"/>
              <a:ext cx="3725146" cy="4179433"/>
            </a:xfrm>
            <a:prstGeom prst="rect">
              <a:avLst/>
            </a:prstGeom>
          </p:spPr>
        </p:pic>
        <p:sp>
          <p:nvSpPr>
            <p:cNvPr id="6" name="TextBox 5">
              <a:extLst>
                <a:ext uri="{FF2B5EF4-FFF2-40B4-BE49-F238E27FC236}">
                  <a16:creationId xmlns:a16="http://schemas.microsoft.com/office/drawing/2014/main" id="{4F496C79-6079-428D-A2DD-B09505321303}"/>
                </a:ext>
              </a:extLst>
            </p:cNvPr>
            <p:cNvSpPr txBox="1"/>
            <p:nvPr/>
          </p:nvSpPr>
          <p:spPr>
            <a:xfrm>
              <a:off x="1463039" y="1398091"/>
              <a:ext cx="928468" cy="338554"/>
            </a:xfrm>
            <a:prstGeom prst="rect">
              <a:avLst/>
            </a:prstGeom>
            <a:noFill/>
          </p:spPr>
          <p:txBody>
            <a:bodyPr wrap="square" rtlCol="0">
              <a:spAutoFit/>
            </a:bodyPr>
            <a:lstStyle/>
            <a:p>
              <a:r>
                <a:rPr lang="fr-FR" sz="1600" b="1" dirty="0"/>
                <a:t>config</a:t>
              </a:r>
            </a:p>
          </p:txBody>
        </p:sp>
      </p:grpSp>
    </p:spTree>
    <p:extLst>
      <p:ext uri="{BB962C8B-B14F-4D97-AF65-F5344CB8AC3E}">
        <p14:creationId xmlns:p14="http://schemas.microsoft.com/office/powerpoint/2010/main" val="417383276"/>
      </p:ext>
    </p:extLst>
  </p:cSld>
  <p:clrMapOvr>
    <a:masterClrMapping/>
  </p:clrMapOvr>
  <p:transition spd="slow">
    <p:push dir="u"/>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9448F11-7EC2-4144-8CC6-264C3EAF3CEE}"/>
              </a:ext>
            </a:extLst>
          </p:cNvPr>
          <p:cNvSpPr/>
          <p:nvPr/>
        </p:nvSpPr>
        <p:spPr>
          <a:xfrm>
            <a:off x="623667" y="259872"/>
            <a:ext cx="10489810" cy="646331"/>
          </a:xfrm>
          <a:prstGeom prst="rect">
            <a:avLst/>
          </a:prstGeom>
        </p:spPr>
        <p:txBody>
          <a:bodyPr wrap="square">
            <a:spAutoFit/>
          </a:bodyPr>
          <a:lstStyle/>
          <a:p>
            <a:pPr algn="ctr">
              <a:spcAft>
                <a:spcPts val="750"/>
              </a:spcAft>
            </a:pPr>
            <a:r>
              <a:rPr lang="en-US" sz="3600" dirty="0" err="1">
                <a:solidFill>
                  <a:srgbClr val="03A1A4"/>
                </a:solidFill>
                <a:latin typeface="Tw Cen MT" panose="020B0602020104020603" pitchFamily="34" charset="0"/>
              </a:rPr>
              <a:t>Kubeconfig</a:t>
            </a:r>
            <a:endParaRPr lang="en-US" sz="3600" dirty="0">
              <a:solidFill>
                <a:srgbClr val="03A1A4"/>
              </a:solidFill>
              <a:latin typeface="Tw Cen MT" panose="020B0602020104020603" pitchFamily="34" charset="0"/>
            </a:endParaRPr>
          </a:p>
        </p:txBody>
      </p:sp>
      <p:pic>
        <p:nvPicPr>
          <p:cNvPr id="3" name="Picture 2">
            <a:extLst>
              <a:ext uri="{FF2B5EF4-FFF2-40B4-BE49-F238E27FC236}">
                <a16:creationId xmlns:a16="http://schemas.microsoft.com/office/drawing/2014/main" id="{49644DEC-7807-4DA0-BC86-A998866E36B0}"/>
              </a:ext>
            </a:extLst>
          </p:cNvPr>
          <p:cNvPicPr>
            <a:picLocks noChangeAspect="1"/>
          </p:cNvPicPr>
          <p:nvPr/>
        </p:nvPicPr>
        <p:blipFill rotWithShape="1">
          <a:blip r:embed="rId2"/>
          <a:srcRect t="10838"/>
          <a:stretch/>
        </p:blipFill>
        <p:spPr>
          <a:xfrm>
            <a:off x="926050" y="1209822"/>
            <a:ext cx="10187427" cy="5156150"/>
          </a:xfrm>
          <a:prstGeom prst="rect">
            <a:avLst/>
          </a:prstGeom>
        </p:spPr>
      </p:pic>
    </p:spTree>
    <p:extLst>
      <p:ext uri="{BB962C8B-B14F-4D97-AF65-F5344CB8AC3E}">
        <p14:creationId xmlns:p14="http://schemas.microsoft.com/office/powerpoint/2010/main" val="3035570483"/>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408BE56-CE73-498B-A36B-9A9C749006DD}"/>
              </a:ext>
            </a:extLst>
          </p:cNvPr>
          <p:cNvPicPr>
            <a:picLocks noChangeAspect="1"/>
          </p:cNvPicPr>
          <p:nvPr/>
        </p:nvPicPr>
        <p:blipFill>
          <a:blip r:embed="rId2"/>
          <a:stretch>
            <a:fillRect/>
          </a:stretch>
        </p:blipFill>
        <p:spPr>
          <a:xfrm>
            <a:off x="1901483" y="714371"/>
            <a:ext cx="7379677" cy="4505928"/>
          </a:xfrm>
          <a:prstGeom prst="rect">
            <a:avLst/>
          </a:prstGeom>
        </p:spPr>
      </p:pic>
      <p:sp>
        <p:nvSpPr>
          <p:cNvPr id="2" name="Rectangle 1">
            <a:extLst>
              <a:ext uri="{FF2B5EF4-FFF2-40B4-BE49-F238E27FC236}">
                <a16:creationId xmlns:a16="http://schemas.microsoft.com/office/drawing/2014/main" id="{79448F11-7EC2-4144-8CC6-264C3EAF3CEE}"/>
              </a:ext>
            </a:extLst>
          </p:cNvPr>
          <p:cNvSpPr/>
          <p:nvPr/>
        </p:nvSpPr>
        <p:spPr>
          <a:xfrm>
            <a:off x="623667" y="259872"/>
            <a:ext cx="10489810" cy="646331"/>
          </a:xfrm>
          <a:prstGeom prst="rect">
            <a:avLst/>
          </a:prstGeom>
        </p:spPr>
        <p:txBody>
          <a:bodyPr wrap="square">
            <a:spAutoFit/>
          </a:bodyPr>
          <a:lstStyle/>
          <a:p>
            <a:pPr algn="ctr">
              <a:spcAft>
                <a:spcPts val="750"/>
              </a:spcAft>
            </a:pPr>
            <a:r>
              <a:rPr lang="en-US" sz="3600" dirty="0">
                <a:solidFill>
                  <a:srgbClr val="03A1A4"/>
                </a:solidFill>
                <a:latin typeface="Tw Cen MT" panose="020B0602020104020603" pitchFamily="34" charset="0"/>
              </a:rPr>
              <a:t>Architecture</a:t>
            </a:r>
          </a:p>
        </p:txBody>
      </p:sp>
      <p:sp>
        <p:nvSpPr>
          <p:cNvPr id="5" name="Rectangle 4">
            <a:extLst>
              <a:ext uri="{FF2B5EF4-FFF2-40B4-BE49-F238E27FC236}">
                <a16:creationId xmlns:a16="http://schemas.microsoft.com/office/drawing/2014/main" id="{361F4A9E-7818-46EB-ADA6-6BEA7763D9E8}"/>
              </a:ext>
            </a:extLst>
          </p:cNvPr>
          <p:cNvSpPr/>
          <p:nvPr/>
        </p:nvSpPr>
        <p:spPr>
          <a:xfrm>
            <a:off x="487680" y="5681964"/>
            <a:ext cx="11445240" cy="646331"/>
          </a:xfrm>
          <a:prstGeom prst="rect">
            <a:avLst/>
          </a:prstGeom>
        </p:spPr>
        <p:txBody>
          <a:bodyPr wrap="square">
            <a:spAutoFit/>
          </a:bodyPr>
          <a:lstStyle/>
          <a:p>
            <a:pPr marL="285750" indent="-285750" fontAlgn="base">
              <a:buFont typeface="Arial" panose="020B0604020202020204" pitchFamily="34" charset="0"/>
              <a:buChar char="•"/>
            </a:pPr>
            <a:r>
              <a:rPr lang="en-US" b="1" dirty="0">
                <a:solidFill>
                  <a:srgbClr val="000000"/>
                </a:solidFill>
                <a:latin typeface="inherit"/>
              </a:rPr>
              <a:t>Controller Manager</a:t>
            </a:r>
            <a:r>
              <a:rPr lang="en-US" dirty="0">
                <a:solidFill>
                  <a:srgbClr val="000000"/>
                </a:solidFill>
                <a:latin typeface="open sans"/>
              </a:rPr>
              <a:t> – Main Job of Controller manager is to monitor replication controllers and create pods to maintain desired state.</a:t>
            </a:r>
          </a:p>
        </p:txBody>
      </p:sp>
    </p:spTree>
    <p:extLst>
      <p:ext uri="{BB962C8B-B14F-4D97-AF65-F5344CB8AC3E}">
        <p14:creationId xmlns:p14="http://schemas.microsoft.com/office/powerpoint/2010/main" val="2145183688"/>
      </p:ext>
    </p:extLst>
  </p:cSld>
  <p:clrMapOvr>
    <a:masterClrMapping/>
  </p:clrMapOvr>
  <p:transition spd="slow">
    <p:push dir="u"/>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F9F3849-9E4C-4D39-A4E2-10922CF6C913}"/>
              </a:ext>
            </a:extLst>
          </p:cNvPr>
          <p:cNvPicPr>
            <a:picLocks noChangeAspect="1"/>
          </p:cNvPicPr>
          <p:nvPr/>
        </p:nvPicPr>
        <p:blipFill rotWithShape="1">
          <a:blip r:embed="rId2"/>
          <a:srcRect r="-92" b="2650"/>
          <a:stretch/>
        </p:blipFill>
        <p:spPr>
          <a:xfrm>
            <a:off x="708659" y="557057"/>
            <a:ext cx="10784645" cy="5857811"/>
          </a:xfrm>
          <a:prstGeom prst="rect">
            <a:avLst/>
          </a:prstGeom>
        </p:spPr>
      </p:pic>
    </p:spTree>
    <p:extLst>
      <p:ext uri="{BB962C8B-B14F-4D97-AF65-F5344CB8AC3E}">
        <p14:creationId xmlns:p14="http://schemas.microsoft.com/office/powerpoint/2010/main" val="3308220942"/>
      </p:ext>
    </p:extLst>
  </p:cSld>
  <p:clrMapOvr>
    <a:masterClrMapping/>
  </p:clrMapOvr>
  <p:transition spd="slow">
    <p:push dir="u"/>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2A4DBAA2-F7EC-4B26-9B03-D84D4752D58B}"/>
              </a:ext>
            </a:extLst>
          </p:cNvPr>
          <p:cNvSpPr>
            <a:spLocks noChangeArrowheads="1"/>
          </p:cNvSpPr>
          <p:nvPr/>
        </p:nvSpPr>
        <p:spPr bwMode="auto">
          <a:xfrm>
            <a:off x="1378423" y="1436147"/>
            <a:ext cx="9758151" cy="398570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3200" b="0" i="0" u="none" strike="noStrike" cap="none" normalizeH="0" baseline="0" dirty="0">
                <a:ln>
                  <a:noFill/>
                </a:ln>
                <a:solidFill>
                  <a:srgbClr val="212529"/>
                </a:solidFill>
                <a:effectLst/>
                <a:latin typeface="-apple-system"/>
              </a:rPr>
              <a:t>L’ordre de recherche du fichier config par la commande </a:t>
            </a:r>
            <a:r>
              <a:rPr kumimoji="0" lang="fr-FR" altLang="fr-FR" sz="3200" b="0" i="0" u="none" strike="noStrike" cap="none" normalizeH="0" baseline="0" dirty="0" err="1">
                <a:ln>
                  <a:noFill/>
                </a:ln>
                <a:solidFill>
                  <a:srgbClr val="0070C0"/>
                </a:solidFill>
                <a:effectLst/>
                <a:latin typeface="-apple-system"/>
              </a:rPr>
              <a:t>kubectl</a:t>
            </a:r>
            <a:r>
              <a:rPr kumimoji="0" lang="fr-FR" altLang="fr-FR" sz="3200" b="0" i="0" u="none" strike="noStrike" cap="none" normalizeH="0" baseline="0" dirty="0">
                <a:ln>
                  <a:noFill/>
                </a:ln>
                <a:solidFill>
                  <a:srgbClr val="212529"/>
                </a:solidFill>
                <a:effectLst/>
                <a:latin typeface="-apple-system"/>
              </a:rPr>
              <a:t>:</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3200" dirty="0">
              <a:solidFill>
                <a:srgbClr val="212529"/>
              </a:solidFill>
              <a:latin typeface="-apple-system"/>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2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lang="fr-FR" altLang="fr-FR" sz="3200" dirty="0">
                <a:solidFill>
                  <a:srgbClr val="212529"/>
                </a:solidFill>
                <a:latin typeface="-apple-system"/>
              </a:rPr>
              <a:t>L</a:t>
            </a:r>
            <a:r>
              <a:rPr kumimoji="0" lang="fr-FR" altLang="fr-FR" sz="3200" b="0" i="0" u="none" strike="noStrike" cap="none" normalizeH="0" baseline="0" dirty="0">
                <a:ln>
                  <a:noFill/>
                </a:ln>
                <a:solidFill>
                  <a:srgbClr val="212529"/>
                </a:solidFill>
                <a:effectLst/>
                <a:latin typeface="-apple-system"/>
              </a:rPr>
              <a:t>’option </a:t>
            </a:r>
            <a:r>
              <a:rPr kumimoji="0" lang="fr-FR" altLang="fr-FR" sz="2800" b="0" i="0" u="none" strike="noStrike" cap="none" normalizeH="0" baseline="0" dirty="0">
                <a:ln>
                  <a:noFill/>
                </a:ln>
                <a:solidFill>
                  <a:srgbClr val="E83E8C"/>
                </a:solidFill>
                <a:effectLst/>
                <a:latin typeface="SFMono-Regular"/>
              </a:rPr>
              <a:t>--</a:t>
            </a:r>
            <a:r>
              <a:rPr kumimoji="0" lang="fr-FR" altLang="fr-FR" sz="2800" b="0" i="0" u="none" strike="noStrike" cap="none" normalizeH="0" baseline="0" dirty="0" err="1">
                <a:ln>
                  <a:noFill/>
                </a:ln>
                <a:solidFill>
                  <a:srgbClr val="E83E8C"/>
                </a:solidFill>
                <a:effectLst/>
                <a:latin typeface="SFMono-Regular"/>
              </a:rPr>
              <a:t>kubeconfig</a:t>
            </a:r>
            <a:endParaRPr lang="fr-FR" altLang="fr-FR" sz="3200" dirty="0">
              <a:solidFill>
                <a:srgbClr val="212529"/>
              </a:solidFill>
              <a:latin typeface="-apple-system"/>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fr-FR" altLang="fr-FR" sz="3200" b="0" i="0" u="none" strike="noStrike" cap="none" normalizeH="0" baseline="0" dirty="0">
                <a:ln>
                  <a:noFill/>
                </a:ln>
                <a:solidFill>
                  <a:srgbClr val="212529"/>
                </a:solidFill>
                <a:effectLst/>
                <a:latin typeface="-apple-system"/>
              </a:rPr>
              <a:t>La variable d’environnement </a:t>
            </a:r>
            <a:r>
              <a:rPr kumimoji="0" lang="fr-FR" altLang="fr-FR" sz="2800" b="0" i="0" u="none" strike="noStrike" cap="none" normalizeH="0" baseline="0" dirty="0">
                <a:ln>
                  <a:noFill/>
                </a:ln>
                <a:solidFill>
                  <a:srgbClr val="E83E8C"/>
                </a:solidFill>
                <a:effectLst/>
                <a:latin typeface="SFMono-Regular"/>
              </a:rPr>
              <a:t>KUBECONFIG</a:t>
            </a:r>
            <a:endParaRPr kumimoji="0" lang="fr-FR" altLang="fr-FR" sz="3200" b="0" i="0" u="none" strike="noStrike" cap="none" normalizeH="0" baseline="0" dirty="0">
              <a:ln>
                <a:noFill/>
              </a:ln>
              <a:solidFill>
                <a:srgbClr val="212529"/>
              </a:solidFill>
              <a:effectLst/>
              <a:latin typeface="-apple-system"/>
            </a:endParaRP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0" lang="fr-FR" altLang="fr-FR" sz="3200" b="0" i="0" u="none" strike="noStrike" cap="none" normalizeH="0" baseline="0" dirty="0">
                <a:ln>
                  <a:noFill/>
                </a:ln>
                <a:solidFill>
                  <a:srgbClr val="212529"/>
                </a:solidFill>
                <a:effectLst/>
                <a:latin typeface="-apple-system"/>
              </a:rPr>
              <a:t>Le fichier </a:t>
            </a:r>
            <a:r>
              <a:rPr kumimoji="0" lang="fr-FR" altLang="fr-FR" sz="2800" b="0" i="0" u="none" strike="noStrike" cap="none" normalizeH="0" baseline="0" dirty="0">
                <a:ln>
                  <a:noFill/>
                </a:ln>
                <a:solidFill>
                  <a:srgbClr val="E83E8C"/>
                </a:solidFill>
                <a:effectLst/>
                <a:latin typeface="SFMono-Regular"/>
              </a:rPr>
              <a:t>$HOME/.</a:t>
            </a:r>
            <a:r>
              <a:rPr kumimoji="0" lang="fr-FR" altLang="fr-FR" sz="2800" b="0" i="0" u="none" strike="noStrike" cap="none" normalizeH="0" baseline="0" dirty="0" err="1">
                <a:ln>
                  <a:noFill/>
                </a:ln>
                <a:solidFill>
                  <a:srgbClr val="E83E8C"/>
                </a:solidFill>
                <a:effectLst/>
                <a:latin typeface="SFMono-Regular"/>
              </a:rPr>
              <a:t>kube</a:t>
            </a:r>
            <a:r>
              <a:rPr kumimoji="0" lang="fr-FR" altLang="fr-FR" sz="2800" b="0" i="0" u="none" strike="noStrike" cap="none" normalizeH="0" baseline="0" dirty="0">
                <a:ln>
                  <a:noFill/>
                </a:ln>
                <a:solidFill>
                  <a:srgbClr val="E83E8C"/>
                </a:solidFill>
                <a:effectLst/>
                <a:latin typeface="SFMono-Regular"/>
              </a:rPr>
              <a:t>/config</a:t>
            </a:r>
            <a:r>
              <a:rPr kumimoji="0" lang="fr-FR" altLang="fr-FR" sz="3200" b="0" i="0" u="none" strike="noStrike" cap="none" normalizeH="0" baseline="0" dirty="0">
                <a:ln>
                  <a:noFill/>
                </a:ln>
                <a:solidFill>
                  <a:srgbClr val="212529"/>
                </a:solidFill>
                <a:effectLst/>
                <a:latin typeface="-apple-system"/>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197345057"/>
      </p:ext>
    </p:extLst>
  </p:cSld>
  <p:clrMapOvr>
    <a:masterClrMapping/>
  </p:clrMapOvr>
  <p:transition spd="slow">
    <p:push dir="u"/>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083754A-3A93-43D8-85C3-E4D9D9B94958}"/>
              </a:ext>
            </a:extLst>
          </p:cNvPr>
          <p:cNvPicPr>
            <a:picLocks noChangeAspect="1"/>
          </p:cNvPicPr>
          <p:nvPr/>
        </p:nvPicPr>
        <p:blipFill>
          <a:blip r:embed="rId2"/>
          <a:stretch>
            <a:fillRect/>
          </a:stretch>
        </p:blipFill>
        <p:spPr>
          <a:xfrm>
            <a:off x="1047981" y="751308"/>
            <a:ext cx="9882615" cy="5355383"/>
          </a:xfrm>
          <a:prstGeom prst="rect">
            <a:avLst/>
          </a:prstGeom>
        </p:spPr>
      </p:pic>
    </p:spTree>
    <p:extLst>
      <p:ext uri="{BB962C8B-B14F-4D97-AF65-F5344CB8AC3E}">
        <p14:creationId xmlns:p14="http://schemas.microsoft.com/office/powerpoint/2010/main" val="2370707067"/>
      </p:ext>
    </p:extLst>
  </p:cSld>
  <p:clrMapOvr>
    <a:masterClrMapping/>
  </p:clrMapOvr>
  <p:transition spd="slow">
    <p:push dir="u"/>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1EAD3EF-6EC8-4769-A08A-9FF35E8354AF}"/>
              </a:ext>
            </a:extLst>
          </p:cNvPr>
          <p:cNvPicPr>
            <a:picLocks noChangeAspect="1"/>
          </p:cNvPicPr>
          <p:nvPr/>
        </p:nvPicPr>
        <p:blipFill>
          <a:blip r:embed="rId2"/>
          <a:stretch>
            <a:fillRect/>
          </a:stretch>
        </p:blipFill>
        <p:spPr>
          <a:xfrm>
            <a:off x="1552135" y="836356"/>
            <a:ext cx="9087729" cy="5537101"/>
          </a:xfrm>
          <a:prstGeom prst="rect">
            <a:avLst/>
          </a:prstGeom>
        </p:spPr>
      </p:pic>
    </p:spTree>
    <p:extLst>
      <p:ext uri="{BB962C8B-B14F-4D97-AF65-F5344CB8AC3E}">
        <p14:creationId xmlns:p14="http://schemas.microsoft.com/office/powerpoint/2010/main" val="2548092503"/>
      </p:ext>
    </p:extLst>
  </p:cSld>
  <p:clrMapOvr>
    <a:masterClrMapping/>
  </p:clrMapOvr>
  <p:transition spd="slow">
    <p:push dir="u"/>
  </p:transition>
</p:sld>
</file>

<file path=ppt/slides/slide8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FE27B4D-279B-4293-9E31-EF4E56DA3C45}"/>
              </a:ext>
            </a:extLst>
          </p:cNvPr>
          <p:cNvSpPr/>
          <p:nvPr/>
        </p:nvSpPr>
        <p:spPr>
          <a:xfrm>
            <a:off x="648268" y="1472203"/>
            <a:ext cx="7985529" cy="2585323"/>
          </a:xfrm>
          <a:prstGeom prst="rect">
            <a:avLst/>
          </a:prstGeom>
        </p:spPr>
        <p:txBody>
          <a:bodyPr wrap="square">
            <a:spAutoFit/>
          </a:bodyPr>
          <a:lstStyle/>
          <a:p>
            <a:pPr marL="285750" indent="-285750">
              <a:buFont typeface="Arial" panose="020B0604020202020204" pitchFamily="34" charset="0"/>
              <a:buChar char="•"/>
            </a:pPr>
            <a:r>
              <a:rPr lang="en-US" dirty="0" err="1">
                <a:solidFill>
                  <a:srgbClr val="3B5998"/>
                </a:solidFill>
                <a:latin typeface="-apple-system"/>
              </a:rPr>
              <a:t>Kubectl</a:t>
            </a:r>
            <a:r>
              <a:rPr lang="en-US" dirty="0">
                <a:solidFill>
                  <a:srgbClr val="3B5998"/>
                </a:solidFill>
                <a:latin typeface="-apple-system"/>
              </a:rPr>
              <a:t> config view</a:t>
            </a:r>
          </a:p>
          <a:p>
            <a:pPr marL="285750" indent="-285750">
              <a:buFont typeface="Arial" panose="020B0604020202020204" pitchFamily="34" charset="0"/>
              <a:buChar char="•"/>
            </a:pPr>
            <a:endParaRPr lang="en-US" dirty="0">
              <a:solidFill>
                <a:srgbClr val="3B5998"/>
              </a:solidFill>
              <a:latin typeface="-apple-system"/>
            </a:endParaRPr>
          </a:p>
          <a:p>
            <a:pPr marL="285750" indent="-285750">
              <a:buFont typeface="Arial" panose="020B0604020202020204" pitchFamily="34" charset="0"/>
              <a:buChar char="•"/>
            </a:pPr>
            <a:r>
              <a:rPr lang="en-US" dirty="0" err="1">
                <a:solidFill>
                  <a:srgbClr val="3B5998"/>
                </a:solidFill>
                <a:latin typeface="-apple-system"/>
              </a:rPr>
              <a:t>kubectl</a:t>
            </a:r>
            <a:r>
              <a:rPr lang="en-US" dirty="0">
                <a:solidFill>
                  <a:srgbClr val="3B5998"/>
                </a:solidFill>
                <a:latin typeface="-apple-system"/>
              </a:rPr>
              <a:t> config view --</a:t>
            </a:r>
            <a:r>
              <a:rPr lang="en-US" dirty="0" err="1">
                <a:solidFill>
                  <a:srgbClr val="3B5998"/>
                </a:solidFill>
                <a:latin typeface="-apple-system"/>
              </a:rPr>
              <a:t>kubeconfig</a:t>
            </a:r>
            <a:r>
              <a:rPr lang="en-US" dirty="0">
                <a:solidFill>
                  <a:srgbClr val="3B5998"/>
                </a:solidFill>
                <a:latin typeface="-apple-system"/>
              </a:rPr>
              <a:t> my-</a:t>
            </a:r>
            <a:r>
              <a:rPr lang="en-US" dirty="0" err="1">
                <a:solidFill>
                  <a:srgbClr val="3B5998"/>
                </a:solidFill>
                <a:latin typeface="-apple-system"/>
              </a:rPr>
              <a:t>kube</a:t>
            </a:r>
            <a:r>
              <a:rPr lang="en-US" dirty="0">
                <a:solidFill>
                  <a:srgbClr val="3B5998"/>
                </a:solidFill>
                <a:latin typeface="-apple-system"/>
              </a:rPr>
              <a:t>-config</a:t>
            </a:r>
          </a:p>
          <a:p>
            <a:pPr marL="285750" indent="-285750">
              <a:buFont typeface="Arial" panose="020B0604020202020204" pitchFamily="34" charset="0"/>
              <a:buChar char="•"/>
            </a:pPr>
            <a:endParaRPr lang="en-US" dirty="0">
              <a:solidFill>
                <a:srgbClr val="3B5998"/>
              </a:solidFill>
              <a:latin typeface="-apple-system"/>
            </a:endParaRPr>
          </a:p>
          <a:p>
            <a:pPr marL="285750" indent="-285750">
              <a:buFont typeface="Arial" panose="020B0604020202020204" pitchFamily="34" charset="0"/>
              <a:buChar char="•"/>
            </a:pPr>
            <a:r>
              <a:rPr lang="en-US" dirty="0" err="1">
                <a:solidFill>
                  <a:srgbClr val="3B5998"/>
                </a:solidFill>
                <a:latin typeface="-apple-system"/>
              </a:rPr>
              <a:t>Kubectl</a:t>
            </a:r>
            <a:r>
              <a:rPr lang="en-US" dirty="0">
                <a:solidFill>
                  <a:srgbClr val="3B5998"/>
                </a:solidFill>
                <a:latin typeface="-apple-system"/>
              </a:rPr>
              <a:t> config get-contexts</a:t>
            </a:r>
          </a:p>
          <a:p>
            <a:pPr marL="285750" indent="-285750">
              <a:buFont typeface="Arial" panose="020B0604020202020204" pitchFamily="34" charset="0"/>
              <a:buChar char="•"/>
            </a:pPr>
            <a:endParaRPr lang="en-US" dirty="0">
              <a:solidFill>
                <a:srgbClr val="3B5998"/>
              </a:solidFill>
              <a:latin typeface="-apple-system"/>
            </a:endParaRPr>
          </a:p>
          <a:p>
            <a:pPr marL="285750" indent="-285750">
              <a:buFont typeface="Arial" panose="020B0604020202020204" pitchFamily="34" charset="0"/>
              <a:buChar char="•"/>
            </a:pPr>
            <a:r>
              <a:rPr lang="en-US" dirty="0" err="1">
                <a:solidFill>
                  <a:srgbClr val="3B5998"/>
                </a:solidFill>
                <a:latin typeface="-apple-system"/>
              </a:rPr>
              <a:t>Kubectl</a:t>
            </a:r>
            <a:r>
              <a:rPr lang="en-US" dirty="0">
                <a:solidFill>
                  <a:srgbClr val="3B5998"/>
                </a:solidFill>
                <a:latin typeface="-apple-system"/>
              </a:rPr>
              <a:t> config current-context</a:t>
            </a:r>
          </a:p>
          <a:p>
            <a:pPr marL="285750" indent="-285750">
              <a:buFont typeface="Arial" panose="020B0604020202020204" pitchFamily="34" charset="0"/>
              <a:buChar char="•"/>
            </a:pPr>
            <a:endParaRPr lang="en-US" dirty="0">
              <a:solidFill>
                <a:srgbClr val="3B5998"/>
              </a:solidFill>
              <a:latin typeface="-apple-system"/>
            </a:endParaRPr>
          </a:p>
          <a:p>
            <a:pPr marL="285750" indent="-285750">
              <a:buFont typeface="Arial" panose="020B0604020202020204" pitchFamily="34" charset="0"/>
              <a:buChar char="•"/>
            </a:pPr>
            <a:r>
              <a:rPr lang="en-US" dirty="0" err="1">
                <a:solidFill>
                  <a:srgbClr val="3B5998"/>
                </a:solidFill>
                <a:latin typeface="-apple-system"/>
              </a:rPr>
              <a:t>Kubectl</a:t>
            </a:r>
            <a:r>
              <a:rPr lang="en-US" dirty="0">
                <a:solidFill>
                  <a:srgbClr val="3B5998"/>
                </a:solidFill>
                <a:latin typeface="-apple-system"/>
              </a:rPr>
              <a:t> config use-context</a:t>
            </a:r>
          </a:p>
        </p:txBody>
      </p:sp>
      <p:sp>
        <p:nvSpPr>
          <p:cNvPr id="4" name="TextBox 3">
            <a:extLst>
              <a:ext uri="{FF2B5EF4-FFF2-40B4-BE49-F238E27FC236}">
                <a16:creationId xmlns:a16="http://schemas.microsoft.com/office/drawing/2014/main" id="{605636E1-11D3-4B66-928E-F7B87642AD00}"/>
              </a:ext>
            </a:extLst>
          </p:cNvPr>
          <p:cNvSpPr txBox="1"/>
          <p:nvPr/>
        </p:nvSpPr>
        <p:spPr>
          <a:xfrm>
            <a:off x="3589361" y="350517"/>
            <a:ext cx="4817660" cy="584775"/>
          </a:xfrm>
          <a:prstGeom prst="rect">
            <a:avLst/>
          </a:prstGeom>
          <a:noFill/>
        </p:spPr>
        <p:txBody>
          <a:bodyPr wrap="square" rtlCol="0">
            <a:spAutoFit/>
          </a:bodyPr>
          <a:lstStyle/>
          <a:p>
            <a:pPr algn="ctr"/>
            <a:r>
              <a:rPr lang="fr-FR" sz="3200" dirty="0" err="1">
                <a:solidFill>
                  <a:srgbClr val="0070C0"/>
                </a:solidFill>
              </a:rPr>
              <a:t>Kubeconfig</a:t>
            </a:r>
            <a:r>
              <a:rPr lang="fr-FR" sz="3200" dirty="0">
                <a:solidFill>
                  <a:srgbClr val="0070C0"/>
                </a:solidFill>
              </a:rPr>
              <a:t> </a:t>
            </a:r>
            <a:r>
              <a:rPr lang="fr-FR" sz="3200" dirty="0" err="1">
                <a:solidFill>
                  <a:srgbClr val="0070C0"/>
                </a:solidFill>
              </a:rPr>
              <a:t>commands</a:t>
            </a:r>
            <a:endParaRPr lang="fr-FR" sz="3200" dirty="0">
              <a:solidFill>
                <a:srgbClr val="0070C0"/>
              </a:solidFill>
            </a:endParaRPr>
          </a:p>
        </p:txBody>
      </p:sp>
      <p:sp>
        <p:nvSpPr>
          <p:cNvPr id="6" name="Rectangle 2">
            <a:extLst>
              <a:ext uri="{FF2B5EF4-FFF2-40B4-BE49-F238E27FC236}">
                <a16:creationId xmlns:a16="http://schemas.microsoft.com/office/drawing/2014/main" id="{695F1DA1-CAB6-4032-8987-363FAD5C0FE0}"/>
              </a:ext>
            </a:extLst>
          </p:cNvPr>
          <p:cNvSpPr>
            <a:spLocks noChangeArrowheads="1"/>
          </p:cNvSpPr>
          <p:nvPr/>
        </p:nvSpPr>
        <p:spPr bwMode="auto">
          <a:xfrm>
            <a:off x="648268" y="4286099"/>
            <a:ext cx="10699845" cy="1477328"/>
          </a:xfrm>
          <a:prstGeom prst="rect">
            <a:avLst/>
          </a:prstGeom>
        </p:spPr>
        <p:txBody>
          <a:bodyPr wrap="square">
            <a:spAutoFit/>
          </a:bodyPr>
          <a:lstStyle/>
          <a:p>
            <a:pPr marL="285750" indent="-285750">
              <a:buFont typeface="Arial" panose="020B0604020202020204" pitchFamily="34" charset="0"/>
              <a:buChar char="•"/>
            </a:pPr>
            <a:r>
              <a:rPr lang="fr-FR" altLang="fr-FR" dirty="0" err="1">
                <a:solidFill>
                  <a:srgbClr val="3B5998"/>
                </a:solidFill>
                <a:latin typeface="-apple-system"/>
              </a:rPr>
              <a:t>kubectl</a:t>
            </a:r>
            <a:r>
              <a:rPr lang="fr-FR" altLang="fr-FR" dirty="0">
                <a:solidFill>
                  <a:srgbClr val="3B5998"/>
                </a:solidFill>
                <a:latin typeface="-apple-system"/>
              </a:rPr>
              <a:t> config set-cluster dev --server=https://172.1.23.5:8443  --</a:t>
            </a:r>
            <a:r>
              <a:rPr lang="fr-FR" altLang="fr-FR" dirty="0" err="1">
                <a:solidFill>
                  <a:srgbClr val="3B5998"/>
                </a:solidFill>
                <a:latin typeface="-apple-system"/>
              </a:rPr>
              <a:t>certificate-authority</a:t>
            </a:r>
            <a:r>
              <a:rPr lang="fr-FR" altLang="fr-FR" dirty="0">
                <a:solidFill>
                  <a:srgbClr val="3B5998"/>
                </a:solidFill>
                <a:latin typeface="-apple-system"/>
              </a:rPr>
              <a:t>=</a:t>
            </a:r>
            <a:r>
              <a:rPr lang="fr-FR" altLang="fr-FR" dirty="0" err="1">
                <a:solidFill>
                  <a:srgbClr val="3B5998"/>
                </a:solidFill>
                <a:latin typeface="-apple-system"/>
              </a:rPr>
              <a:t>path</a:t>
            </a:r>
            <a:r>
              <a:rPr lang="fr-FR" altLang="fr-FR" dirty="0">
                <a:solidFill>
                  <a:srgbClr val="3B5998"/>
                </a:solidFill>
                <a:latin typeface="-apple-system"/>
              </a:rPr>
              <a:t>-to-ca-file</a:t>
            </a:r>
          </a:p>
          <a:p>
            <a:r>
              <a:rPr lang="fr-FR" altLang="fr-FR" dirty="0">
                <a:solidFill>
                  <a:srgbClr val="3B5998"/>
                </a:solidFill>
                <a:latin typeface="-apple-system"/>
              </a:rPr>
              <a:t> </a:t>
            </a:r>
          </a:p>
          <a:p>
            <a:pPr marL="285750" indent="-285750">
              <a:buFont typeface="Arial" panose="020B0604020202020204" pitchFamily="34" charset="0"/>
              <a:buChar char="•"/>
            </a:pPr>
            <a:r>
              <a:rPr lang="fr-FR" altLang="fr-FR" dirty="0">
                <a:solidFill>
                  <a:srgbClr val="3B5998"/>
                </a:solidFill>
                <a:latin typeface="-apple-system"/>
              </a:rPr>
              <a:t>k</a:t>
            </a:r>
            <a:r>
              <a:rPr lang="en-US" altLang="fr-FR" dirty="0" err="1">
                <a:solidFill>
                  <a:srgbClr val="3B5998"/>
                </a:solidFill>
                <a:latin typeface="-apple-system"/>
              </a:rPr>
              <a:t>ubectl</a:t>
            </a:r>
            <a:r>
              <a:rPr lang="en-US" altLang="fr-FR" dirty="0">
                <a:solidFill>
                  <a:srgbClr val="3B5998"/>
                </a:solidFill>
                <a:latin typeface="-apple-system"/>
              </a:rPr>
              <a:t> config set-credentials developer --client-certificate=cert-file --client-key=</a:t>
            </a:r>
            <a:r>
              <a:rPr lang="en-US" altLang="fr-FR" dirty="0" err="1">
                <a:solidFill>
                  <a:srgbClr val="3B5998"/>
                </a:solidFill>
                <a:latin typeface="-apple-system"/>
              </a:rPr>
              <a:t>privkey</a:t>
            </a:r>
            <a:endParaRPr lang="en-US" altLang="fr-FR" dirty="0">
              <a:solidFill>
                <a:srgbClr val="3B5998"/>
              </a:solidFill>
              <a:latin typeface="-apple-system"/>
            </a:endParaRPr>
          </a:p>
          <a:p>
            <a:pPr marL="285750" indent="-285750">
              <a:buFont typeface="Arial" panose="020B0604020202020204" pitchFamily="34" charset="0"/>
              <a:buChar char="•"/>
            </a:pPr>
            <a:endParaRPr lang="en-US" altLang="fr-FR" dirty="0">
              <a:solidFill>
                <a:srgbClr val="3B5998"/>
              </a:solidFill>
              <a:latin typeface="-apple-system"/>
            </a:endParaRPr>
          </a:p>
          <a:p>
            <a:pPr marL="285750" indent="-285750">
              <a:buFont typeface="Arial" panose="020B0604020202020204" pitchFamily="34" charset="0"/>
              <a:buChar char="•"/>
            </a:pPr>
            <a:r>
              <a:rPr lang="fr-FR" altLang="fr-FR" dirty="0" err="1">
                <a:solidFill>
                  <a:srgbClr val="3B5998"/>
                </a:solidFill>
                <a:latin typeface="-apple-system"/>
              </a:rPr>
              <a:t>kubectl</a:t>
            </a:r>
            <a:r>
              <a:rPr lang="fr-FR" altLang="fr-FR" dirty="0">
                <a:solidFill>
                  <a:srgbClr val="3B5998"/>
                </a:solidFill>
                <a:latin typeface="-apple-system"/>
              </a:rPr>
              <a:t> config set-</a:t>
            </a:r>
            <a:r>
              <a:rPr lang="fr-FR" altLang="fr-FR" dirty="0" err="1">
                <a:solidFill>
                  <a:srgbClr val="3B5998"/>
                </a:solidFill>
                <a:latin typeface="-apple-system"/>
              </a:rPr>
              <a:t>context</a:t>
            </a:r>
            <a:r>
              <a:rPr lang="fr-FR" altLang="fr-FR" dirty="0">
                <a:solidFill>
                  <a:srgbClr val="3B5998"/>
                </a:solidFill>
                <a:latin typeface="-apple-system"/>
              </a:rPr>
              <a:t> </a:t>
            </a:r>
            <a:r>
              <a:rPr lang="fr-FR" altLang="fr-FR" dirty="0" err="1">
                <a:solidFill>
                  <a:srgbClr val="3B5998"/>
                </a:solidFill>
                <a:latin typeface="-apple-system"/>
              </a:rPr>
              <a:t>developer</a:t>
            </a:r>
            <a:r>
              <a:rPr lang="fr-FR" altLang="fr-FR" dirty="0">
                <a:solidFill>
                  <a:srgbClr val="3B5998"/>
                </a:solidFill>
                <a:latin typeface="-apple-system"/>
              </a:rPr>
              <a:t>-dev --cluster=dev --user=</a:t>
            </a:r>
            <a:r>
              <a:rPr lang="fr-FR" altLang="fr-FR" dirty="0" err="1">
                <a:solidFill>
                  <a:srgbClr val="3B5998"/>
                </a:solidFill>
                <a:latin typeface="-apple-system"/>
              </a:rPr>
              <a:t>developer</a:t>
            </a:r>
            <a:endParaRPr lang="fr-FR" altLang="fr-FR" dirty="0">
              <a:solidFill>
                <a:srgbClr val="3B5998"/>
              </a:solidFill>
              <a:latin typeface="-apple-system"/>
            </a:endParaRPr>
          </a:p>
        </p:txBody>
      </p:sp>
    </p:spTree>
    <p:extLst>
      <p:ext uri="{BB962C8B-B14F-4D97-AF65-F5344CB8AC3E}">
        <p14:creationId xmlns:p14="http://schemas.microsoft.com/office/powerpoint/2010/main" val="2842486845"/>
      </p:ext>
    </p:extLst>
  </p:cSld>
  <p:clrMapOvr>
    <a:masterClrMapping/>
  </p:clrMapOvr>
  <p:transition spd="slow">
    <p:push dir="u"/>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E8FC5E2-5E0A-4B74-9870-E84C85DA78A5}"/>
              </a:ext>
            </a:extLst>
          </p:cNvPr>
          <p:cNvSpPr/>
          <p:nvPr/>
        </p:nvSpPr>
        <p:spPr>
          <a:xfrm>
            <a:off x="863168" y="3584766"/>
            <a:ext cx="11441373" cy="369332"/>
          </a:xfrm>
          <a:prstGeom prst="rect">
            <a:avLst/>
          </a:prstGeom>
        </p:spPr>
        <p:txBody>
          <a:bodyPr wrap="square">
            <a:spAutoFit/>
          </a:bodyPr>
          <a:lstStyle/>
          <a:p>
            <a:r>
              <a:rPr lang="fr-FR" dirty="0">
                <a:hlinkClick r:id="rId2"/>
              </a:rPr>
              <a:t>https://kodekloud.com/courses/certified-kubernetes-administrator-with-practice-tests-labs/lectures/12038710</a:t>
            </a:r>
            <a:endParaRPr lang="fr-FR" dirty="0"/>
          </a:p>
        </p:txBody>
      </p:sp>
      <p:sp>
        <p:nvSpPr>
          <p:cNvPr id="4" name="Rectangle 3">
            <a:extLst>
              <a:ext uri="{FF2B5EF4-FFF2-40B4-BE49-F238E27FC236}">
                <a16:creationId xmlns:a16="http://schemas.microsoft.com/office/drawing/2014/main" id="{64F97911-BA0A-4E91-9A58-30F75D37A216}"/>
              </a:ext>
            </a:extLst>
          </p:cNvPr>
          <p:cNvSpPr/>
          <p:nvPr/>
        </p:nvSpPr>
        <p:spPr>
          <a:xfrm>
            <a:off x="694408" y="1008679"/>
            <a:ext cx="10489810" cy="707886"/>
          </a:xfrm>
          <a:prstGeom prst="rect">
            <a:avLst/>
          </a:prstGeom>
        </p:spPr>
        <p:txBody>
          <a:bodyPr wrap="square">
            <a:spAutoFit/>
          </a:bodyPr>
          <a:lstStyle/>
          <a:p>
            <a:pPr algn="ctr">
              <a:spcAft>
                <a:spcPts val="750"/>
              </a:spcAft>
            </a:pPr>
            <a:r>
              <a:rPr lang="en-US" sz="4000" dirty="0">
                <a:solidFill>
                  <a:schemeClr val="accent2"/>
                </a:solidFill>
                <a:latin typeface="Tw Cen MT" panose="020B0602020104020603" pitchFamily="34" charset="0"/>
              </a:rPr>
              <a:t>LAB</a:t>
            </a:r>
            <a:endParaRPr lang="en-US" sz="3600" dirty="0">
              <a:solidFill>
                <a:schemeClr val="accent2"/>
              </a:solidFill>
              <a:latin typeface="Tw Cen MT" panose="020B0602020104020603" pitchFamily="34" charset="0"/>
            </a:endParaRPr>
          </a:p>
        </p:txBody>
      </p:sp>
    </p:spTree>
    <p:extLst>
      <p:ext uri="{BB962C8B-B14F-4D97-AF65-F5344CB8AC3E}">
        <p14:creationId xmlns:p14="http://schemas.microsoft.com/office/powerpoint/2010/main" val="1423385544"/>
      </p:ext>
    </p:extLst>
  </p:cSld>
  <p:clrMapOvr>
    <a:masterClrMapping/>
  </p:clrMapOvr>
  <p:transition spd="slow">
    <p:push dir="u"/>
  </p:transition>
</p:sld>
</file>

<file path=ppt/slides/slide86.xml><?xml version="1.0" encoding="utf-8"?>
<p:sld xmlns:a="http://schemas.openxmlformats.org/drawingml/2006/main" xmlns:r="http://schemas.openxmlformats.org/officeDocument/2006/relationships" xmlns:p="http://schemas.openxmlformats.org/presentationml/2006/main">
  <p:cSld>
    <p:bg>
      <p:bgPr>
        <a:solidFill>
          <a:srgbClr val="F4F3F4"/>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E7AABAA-C10A-4701-B3FB-AD199338AABC}"/>
              </a:ext>
            </a:extLst>
          </p:cNvPr>
          <p:cNvSpPr/>
          <p:nvPr/>
        </p:nvSpPr>
        <p:spPr>
          <a:xfrm>
            <a:off x="698695" y="195477"/>
            <a:ext cx="10489810" cy="707886"/>
          </a:xfrm>
          <a:prstGeom prst="rect">
            <a:avLst/>
          </a:prstGeom>
        </p:spPr>
        <p:txBody>
          <a:bodyPr wrap="square">
            <a:spAutoFit/>
          </a:bodyPr>
          <a:lstStyle/>
          <a:p>
            <a:pPr algn="ctr">
              <a:spcAft>
                <a:spcPts val="750"/>
              </a:spcAft>
            </a:pPr>
            <a:r>
              <a:rPr lang="en-US" sz="4000" dirty="0">
                <a:solidFill>
                  <a:srgbClr val="00B050"/>
                </a:solidFill>
                <a:latin typeface="Tw Cen MT" panose="020B0602020104020603" pitchFamily="34" charset="0"/>
              </a:rPr>
              <a:t>GUI DASHBOARD</a:t>
            </a:r>
          </a:p>
        </p:txBody>
      </p:sp>
      <p:pic>
        <p:nvPicPr>
          <p:cNvPr id="48130" name="Picture 2" descr="Tableau de bord Kubernetes">
            <a:extLst>
              <a:ext uri="{FF2B5EF4-FFF2-40B4-BE49-F238E27FC236}">
                <a16:creationId xmlns:a16="http://schemas.microsoft.com/office/drawing/2014/main" id="{15EAF77F-D90A-4D14-9586-2387F89B79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68145" y="1069146"/>
            <a:ext cx="6523855" cy="559337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804A4156-B426-46E2-B263-86FFC6C9B36F}"/>
              </a:ext>
            </a:extLst>
          </p:cNvPr>
          <p:cNvSpPr>
            <a:spLocks noChangeArrowheads="1"/>
          </p:cNvSpPr>
          <p:nvPr/>
        </p:nvSpPr>
        <p:spPr bwMode="auto">
          <a:xfrm>
            <a:off x="249665" y="1039430"/>
            <a:ext cx="5418480" cy="57246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spcBef>
                <a:spcPct val="0"/>
              </a:spcBef>
              <a:spcAft>
                <a:spcPct val="0"/>
              </a:spcAft>
              <a:buClrTx/>
              <a:buSzTx/>
              <a:buFontTx/>
              <a:buNone/>
              <a:tabLst/>
            </a:pPr>
            <a:r>
              <a:rPr lang="fr-FR" altLang="fr-FR" sz="1400" dirty="0">
                <a:solidFill>
                  <a:srgbClr val="002060"/>
                </a:solidFill>
              </a:rPr>
              <a:t>Install </a:t>
            </a:r>
            <a:r>
              <a:rPr lang="fr-FR" altLang="fr-FR" sz="1400" dirty="0" err="1">
                <a:solidFill>
                  <a:srgbClr val="002060"/>
                </a:solidFill>
              </a:rPr>
              <a:t>dashboard</a:t>
            </a:r>
            <a:r>
              <a:rPr lang="fr-FR" altLang="fr-FR" sz="1400" dirty="0">
                <a:solidFill>
                  <a:srgbClr val="002060"/>
                </a:solidFill>
              </a:rPr>
              <a:t>:</a:t>
            </a:r>
          </a:p>
          <a:p>
            <a:pPr lvl="0" eaLnBrk="0" fontAlgn="base" hangingPunct="0">
              <a:spcBef>
                <a:spcPct val="0"/>
              </a:spcBef>
              <a:spcAft>
                <a:spcPct val="0"/>
              </a:spcAft>
            </a:pPr>
            <a:r>
              <a:rPr kumimoji="0" lang="fr-FR" altLang="fr-FR" sz="1400" b="0" i="0" u="none" strike="noStrike" cap="none" normalizeH="0" baseline="0" dirty="0" err="1">
                <a:ln>
                  <a:noFill/>
                </a:ln>
                <a:solidFill>
                  <a:schemeClr val="accent1"/>
                </a:solidFill>
                <a:effectLst/>
              </a:rPr>
              <a:t>kubectl</a:t>
            </a:r>
            <a:r>
              <a:rPr kumimoji="0" lang="fr-FR" altLang="fr-FR" sz="1400" b="0" i="0" u="none" strike="noStrike" cap="none" normalizeH="0" baseline="0" dirty="0">
                <a:ln>
                  <a:noFill/>
                </a:ln>
                <a:solidFill>
                  <a:schemeClr val="accent1"/>
                </a:solidFill>
                <a:effectLst/>
              </a:rPr>
              <a:t> </a:t>
            </a:r>
            <a:r>
              <a:rPr kumimoji="0" lang="fr-FR" altLang="fr-FR" sz="1400" b="0" i="0" u="none" strike="noStrike" cap="none" normalizeH="0" baseline="0" dirty="0" err="1">
                <a:ln>
                  <a:noFill/>
                </a:ln>
                <a:solidFill>
                  <a:schemeClr val="accent1"/>
                </a:solidFill>
                <a:effectLst/>
              </a:rPr>
              <a:t>apply</a:t>
            </a:r>
            <a:r>
              <a:rPr kumimoji="0" lang="fr-FR" altLang="fr-FR" sz="1400" b="0" i="0" u="none" strike="noStrike" cap="none" normalizeH="0" baseline="0" dirty="0">
                <a:ln>
                  <a:noFill/>
                </a:ln>
                <a:solidFill>
                  <a:schemeClr val="accent1"/>
                </a:solidFill>
                <a:effectLst/>
              </a:rPr>
              <a:t> -</a:t>
            </a:r>
            <a:r>
              <a:rPr lang="fr-FR" altLang="fr-FR" sz="1400" dirty="0">
                <a:solidFill>
                  <a:schemeClr val="accent1"/>
                </a:solidFill>
              </a:rPr>
              <a:t>f https://raw.githubusercontent.com/kubernetes/dashboard/v1.10.1/src/deploy/recommended/kubernetes-dashboard.yaml</a:t>
            </a:r>
          </a:p>
          <a:p>
            <a:pPr lvl="0" eaLnBrk="0" fontAlgn="base" hangingPunct="0">
              <a:spcBef>
                <a:spcPct val="0"/>
              </a:spcBef>
              <a:spcAft>
                <a:spcPct val="0"/>
              </a:spcAft>
            </a:pPr>
            <a:endParaRPr lang="fr-FR" altLang="fr-FR" sz="1400" dirty="0">
              <a:solidFill>
                <a:srgbClr val="EF3078"/>
              </a:solidFill>
            </a:endParaRPr>
          </a:p>
          <a:p>
            <a:r>
              <a:rPr lang="fr-FR" sz="1400" dirty="0" err="1">
                <a:solidFill>
                  <a:srgbClr val="002060"/>
                </a:solidFill>
              </a:rPr>
              <a:t>Get</a:t>
            </a:r>
            <a:r>
              <a:rPr lang="fr-FR" sz="1400" dirty="0">
                <a:solidFill>
                  <a:srgbClr val="002060"/>
                </a:solidFill>
              </a:rPr>
              <a:t> </a:t>
            </a:r>
            <a:r>
              <a:rPr lang="fr-FR" sz="1400" dirty="0" err="1">
                <a:solidFill>
                  <a:srgbClr val="002060"/>
                </a:solidFill>
              </a:rPr>
              <a:t>name</a:t>
            </a:r>
            <a:r>
              <a:rPr lang="fr-FR" sz="1400" dirty="0">
                <a:solidFill>
                  <a:srgbClr val="002060"/>
                </a:solidFill>
              </a:rPr>
              <a:t> of secret </a:t>
            </a:r>
            <a:r>
              <a:rPr lang="fr-FR" sz="1400" dirty="0" err="1">
                <a:solidFill>
                  <a:srgbClr val="002060"/>
                </a:solidFill>
              </a:rPr>
              <a:t>associated</a:t>
            </a:r>
            <a:r>
              <a:rPr lang="fr-FR" sz="1400" dirty="0">
                <a:solidFill>
                  <a:srgbClr val="002060"/>
                </a:solidFill>
              </a:rPr>
              <a:t> to the </a:t>
            </a:r>
            <a:r>
              <a:rPr lang="fr-FR" sz="1400" dirty="0" err="1">
                <a:solidFill>
                  <a:srgbClr val="002060"/>
                </a:solidFill>
              </a:rPr>
              <a:t>serviceaccount</a:t>
            </a:r>
            <a:r>
              <a:rPr lang="fr-FR" sz="1400" dirty="0">
                <a:solidFill>
                  <a:srgbClr val="002060"/>
                </a:solidFill>
              </a:rPr>
              <a:t> </a:t>
            </a:r>
            <a:r>
              <a:rPr lang="fr-FR" sz="1400" dirty="0" err="1">
                <a:solidFill>
                  <a:srgbClr val="002060"/>
                </a:solidFill>
              </a:rPr>
              <a:t>created</a:t>
            </a:r>
            <a:r>
              <a:rPr lang="fr-FR" sz="1400" dirty="0">
                <a:solidFill>
                  <a:srgbClr val="002060"/>
                </a:solidFill>
              </a:rPr>
              <a:t> :</a:t>
            </a:r>
          </a:p>
          <a:p>
            <a:r>
              <a:rPr lang="fr-FR" altLang="fr-FR" sz="1400" dirty="0" err="1">
                <a:solidFill>
                  <a:schemeClr val="accent1"/>
                </a:solidFill>
              </a:rPr>
              <a:t>kubectl</a:t>
            </a:r>
            <a:r>
              <a:rPr lang="fr-FR" altLang="fr-FR" sz="1400" dirty="0">
                <a:solidFill>
                  <a:schemeClr val="accent1"/>
                </a:solidFill>
              </a:rPr>
              <a:t> </a:t>
            </a:r>
            <a:r>
              <a:rPr lang="fr-FR" altLang="fr-FR" sz="1400" dirty="0" err="1">
                <a:solidFill>
                  <a:schemeClr val="accent1"/>
                </a:solidFill>
              </a:rPr>
              <a:t>describe</a:t>
            </a:r>
            <a:r>
              <a:rPr lang="fr-FR" altLang="fr-FR" sz="1400" dirty="0">
                <a:solidFill>
                  <a:schemeClr val="accent1"/>
                </a:solidFill>
              </a:rPr>
              <a:t> </a:t>
            </a:r>
            <a:r>
              <a:rPr lang="fr-FR" altLang="fr-FR" sz="1400" dirty="0" err="1">
                <a:solidFill>
                  <a:schemeClr val="accent1"/>
                </a:solidFill>
              </a:rPr>
              <a:t>serviceaccount</a:t>
            </a:r>
            <a:r>
              <a:rPr lang="fr-FR" altLang="fr-FR" sz="1400" dirty="0">
                <a:solidFill>
                  <a:schemeClr val="accent1"/>
                </a:solidFill>
              </a:rPr>
              <a:t>/</a:t>
            </a:r>
            <a:r>
              <a:rPr lang="fr-FR" altLang="fr-FR" sz="1400" dirty="0" err="1">
                <a:solidFill>
                  <a:schemeClr val="accent1"/>
                </a:solidFill>
              </a:rPr>
              <a:t>kubernetes-dashboard</a:t>
            </a:r>
            <a:r>
              <a:rPr lang="fr-FR" altLang="fr-FR" sz="1400" dirty="0">
                <a:solidFill>
                  <a:schemeClr val="accent1"/>
                </a:solidFill>
              </a:rPr>
              <a:t>  -n </a:t>
            </a:r>
            <a:r>
              <a:rPr lang="fr-FR" altLang="fr-FR" sz="1400" dirty="0" err="1">
                <a:solidFill>
                  <a:schemeClr val="accent1"/>
                </a:solidFill>
              </a:rPr>
              <a:t>kube</a:t>
            </a:r>
            <a:r>
              <a:rPr lang="fr-FR" altLang="fr-FR" sz="1400" dirty="0">
                <a:solidFill>
                  <a:schemeClr val="accent1"/>
                </a:solidFill>
              </a:rPr>
              <a:t>-system </a:t>
            </a:r>
          </a:p>
          <a:p>
            <a:endParaRPr lang="fr-FR" altLang="fr-FR" sz="1400" dirty="0">
              <a:solidFill>
                <a:srgbClr val="002060"/>
              </a:solidFill>
            </a:endParaRPr>
          </a:p>
          <a:p>
            <a:r>
              <a:rPr lang="fr-FR" altLang="fr-FR" sz="1400" dirty="0" err="1">
                <a:solidFill>
                  <a:srgbClr val="002060"/>
                </a:solidFill>
              </a:rPr>
              <a:t>Get</a:t>
            </a:r>
            <a:r>
              <a:rPr lang="fr-FR" altLang="fr-FR" sz="1400" dirty="0">
                <a:solidFill>
                  <a:srgbClr val="002060"/>
                </a:solidFill>
              </a:rPr>
              <a:t> </a:t>
            </a:r>
            <a:r>
              <a:rPr lang="fr-FR" altLang="fr-FR" sz="1400" dirty="0" err="1">
                <a:solidFill>
                  <a:srgbClr val="002060"/>
                </a:solidFill>
              </a:rPr>
              <a:t>token</a:t>
            </a:r>
            <a:r>
              <a:rPr lang="fr-FR" altLang="fr-FR" sz="1400" dirty="0">
                <a:solidFill>
                  <a:srgbClr val="002060"/>
                </a:solidFill>
              </a:rPr>
              <a:t> </a:t>
            </a:r>
            <a:r>
              <a:rPr lang="fr-FR" altLang="fr-FR" sz="1400" dirty="0" err="1">
                <a:solidFill>
                  <a:srgbClr val="002060"/>
                </a:solidFill>
              </a:rPr>
              <a:t>from</a:t>
            </a:r>
            <a:r>
              <a:rPr lang="fr-FR" altLang="fr-FR" sz="1400" dirty="0">
                <a:solidFill>
                  <a:srgbClr val="002060"/>
                </a:solidFill>
              </a:rPr>
              <a:t> secret </a:t>
            </a:r>
            <a:r>
              <a:rPr lang="fr-FR" altLang="fr-FR" sz="1400" dirty="0" err="1">
                <a:solidFill>
                  <a:srgbClr val="002060"/>
                </a:solidFill>
              </a:rPr>
              <a:t>associated</a:t>
            </a:r>
            <a:r>
              <a:rPr lang="fr-FR" altLang="fr-FR" sz="1400" dirty="0">
                <a:solidFill>
                  <a:srgbClr val="002060"/>
                </a:solidFill>
              </a:rPr>
              <a:t> to the </a:t>
            </a:r>
            <a:r>
              <a:rPr lang="fr-FR" altLang="fr-FR" sz="1400" dirty="0" err="1">
                <a:solidFill>
                  <a:srgbClr val="002060"/>
                </a:solidFill>
              </a:rPr>
              <a:t>ServiceAccount</a:t>
            </a:r>
            <a:r>
              <a:rPr lang="fr-FR" altLang="fr-FR" sz="1400" dirty="0">
                <a:solidFill>
                  <a:srgbClr val="002060"/>
                </a:solidFill>
              </a:rPr>
              <a:t> :</a:t>
            </a:r>
          </a:p>
          <a:p>
            <a:r>
              <a:rPr lang="fr-FR" altLang="fr-FR" sz="1400" dirty="0" err="1">
                <a:solidFill>
                  <a:schemeClr val="accent1"/>
                </a:solidFill>
              </a:rPr>
              <a:t>kubectl</a:t>
            </a:r>
            <a:r>
              <a:rPr lang="fr-FR" altLang="fr-FR" sz="1400" dirty="0">
                <a:solidFill>
                  <a:schemeClr val="accent1"/>
                </a:solidFill>
              </a:rPr>
              <a:t> </a:t>
            </a:r>
            <a:r>
              <a:rPr lang="fr-FR" altLang="fr-FR" sz="1400" dirty="0" err="1">
                <a:solidFill>
                  <a:schemeClr val="accent1"/>
                </a:solidFill>
              </a:rPr>
              <a:t>get</a:t>
            </a:r>
            <a:r>
              <a:rPr lang="fr-FR" altLang="fr-FR" sz="1400" dirty="0">
                <a:solidFill>
                  <a:schemeClr val="accent1"/>
                </a:solidFill>
              </a:rPr>
              <a:t> secrets &lt;</a:t>
            </a:r>
            <a:r>
              <a:rPr lang="fr-FR" altLang="fr-FR" sz="1400" dirty="0" err="1">
                <a:solidFill>
                  <a:schemeClr val="accent1"/>
                </a:solidFill>
              </a:rPr>
              <a:t>secret_name</a:t>
            </a:r>
            <a:r>
              <a:rPr lang="fr-FR" altLang="fr-FR" sz="1400" dirty="0">
                <a:solidFill>
                  <a:schemeClr val="accent1"/>
                </a:solidFill>
              </a:rPr>
              <a:t>&gt; -n </a:t>
            </a:r>
            <a:r>
              <a:rPr lang="fr-FR" altLang="fr-FR" sz="1400" dirty="0" err="1">
                <a:solidFill>
                  <a:schemeClr val="accent1"/>
                </a:solidFill>
              </a:rPr>
              <a:t>kube</a:t>
            </a:r>
            <a:r>
              <a:rPr lang="fr-FR" altLang="fr-FR" sz="1400" dirty="0">
                <a:solidFill>
                  <a:schemeClr val="accent1"/>
                </a:solidFill>
              </a:rPr>
              <a:t>-system –o </a:t>
            </a:r>
            <a:r>
              <a:rPr lang="fr-FR" altLang="fr-FR" sz="1400" dirty="0" err="1">
                <a:solidFill>
                  <a:schemeClr val="accent1"/>
                </a:solidFill>
              </a:rPr>
              <a:t>yaml</a:t>
            </a:r>
            <a:endParaRPr lang="fr-FR" altLang="fr-FR" sz="1400" dirty="0">
              <a:solidFill>
                <a:schemeClr val="accent1"/>
              </a:solidFill>
            </a:endParaRPr>
          </a:p>
          <a:p>
            <a:endParaRPr lang="fr-FR" altLang="fr-FR" sz="1400" dirty="0">
              <a:solidFill>
                <a:schemeClr val="accent1"/>
              </a:solidFill>
            </a:endParaRPr>
          </a:p>
          <a:p>
            <a:r>
              <a:rPr lang="fr-FR" altLang="fr-FR" sz="1400" dirty="0" err="1">
                <a:solidFill>
                  <a:srgbClr val="002060"/>
                </a:solidFill>
              </a:rPr>
              <a:t>Decode</a:t>
            </a:r>
            <a:r>
              <a:rPr lang="fr-FR" altLang="fr-FR" sz="1400" dirty="0">
                <a:solidFill>
                  <a:srgbClr val="002060"/>
                </a:solidFill>
              </a:rPr>
              <a:t> the </a:t>
            </a:r>
            <a:r>
              <a:rPr lang="fr-FR" altLang="fr-FR" sz="1400" dirty="0" err="1">
                <a:solidFill>
                  <a:srgbClr val="002060"/>
                </a:solidFill>
              </a:rPr>
              <a:t>token</a:t>
            </a:r>
            <a:r>
              <a:rPr lang="fr-FR" altLang="fr-FR" sz="1400" dirty="0">
                <a:solidFill>
                  <a:srgbClr val="002060"/>
                </a:solidFill>
              </a:rPr>
              <a:t>:</a:t>
            </a:r>
          </a:p>
          <a:p>
            <a:r>
              <a:rPr lang="fr-FR" altLang="fr-FR" sz="1400" dirty="0" err="1">
                <a:solidFill>
                  <a:schemeClr val="accent1"/>
                </a:solidFill>
              </a:rPr>
              <a:t>echo</a:t>
            </a:r>
            <a:r>
              <a:rPr lang="fr-FR" altLang="fr-FR" sz="1400" dirty="0">
                <a:solidFill>
                  <a:schemeClr val="accent1"/>
                </a:solidFill>
              </a:rPr>
              <a:t> –n &lt;</a:t>
            </a:r>
            <a:r>
              <a:rPr lang="fr-FR" altLang="fr-FR" sz="1400" dirty="0" err="1">
                <a:solidFill>
                  <a:schemeClr val="accent1"/>
                </a:solidFill>
              </a:rPr>
              <a:t>token</a:t>
            </a:r>
            <a:r>
              <a:rPr lang="fr-FR" altLang="fr-FR" sz="1400" dirty="0">
                <a:solidFill>
                  <a:schemeClr val="accent1"/>
                </a:solidFill>
              </a:rPr>
              <a:t>&gt; | base64 –</a:t>
            </a:r>
            <a:r>
              <a:rPr lang="fr-FR" altLang="fr-FR" sz="1400" dirty="0" err="1">
                <a:solidFill>
                  <a:schemeClr val="accent1"/>
                </a:solidFill>
              </a:rPr>
              <a:t>decode</a:t>
            </a:r>
            <a:endParaRPr lang="fr-FR" altLang="fr-FR" sz="1400" dirty="0">
              <a:solidFill>
                <a:schemeClr val="accent1"/>
              </a:solidFill>
            </a:endParaRPr>
          </a:p>
          <a:p>
            <a:endParaRPr lang="fr-FR" sz="1400" dirty="0">
              <a:solidFill>
                <a:srgbClr val="002060"/>
              </a:solidFill>
            </a:endParaRPr>
          </a:p>
          <a:p>
            <a:r>
              <a:rPr lang="fr-FR" sz="1400" dirty="0">
                <a:solidFill>
                  <a:srgbClr val="002060"/>
                </a:solidFill>
              </a:rPr>
              <a:t>Expose </a:t>
            </a:r>
            <a:r>
              <a:rPr lang="fr-FR" sz="1400" dirty="0" err="1">
                <a:solidFill>
                  <a:srgbClr val="002060"/>
                </a:solidFill>
              </a:rPr>
              <a:t>dashboard</a:t>
            </a:r>
            <a:r>
              <a:rPr lang="fr-FR" sz="1400" dirty="0">
                <a:solidFill>
                  <a:srgbClr val="002060"/>
                </a:solidFill>
              </a:rPr>
              <a:t> </a:t>
            </a:r>
            <a:r>
              <a:rPr lang="fr-FR" sz="1400" dirty="0" err="1">
                <a:solidFill>
                  <a:srgbClr val="002060"/>
                </a:solidFill>
              </a:rPr>
              <a:t>deployment</a:t>
            </a:r>
            <a:r>
              <a:rPr lang="fr-FR" sz="1400" dirty="0">
                <a:solidFill>
                  <a:srgbClr val="002060"/>
                </a:solidFill>
              </a:rPr>
              <a:t> via a </a:t>
            </a:r>
            <a:r>
              <a:rPr lang="fr-FR" sz="1400" dirty="0" err="1">
                <a:solidFill>
                  <a:srgbClr val="002060"/>
                </a:solidFill>
              </a:rPr>
              <a:t>NodePort</a:t>
            </a:r>
            <a:r>
              <a:rPr lang="fr-FR" sz="1400" dirty="0">
                <a:solidFill>
                  <a:srgbClr val="002060"/>
                </a:solidFill>
              </a:rPr>
              <a:t> Service:</a:t>
            </a:r>
          </a:p>
          <a:p>
            <a:r>
              <a:rPr lang="fr-FR" sz="1400" dirty="0" err="1">
                <a:solidFill>
                  <a:schemeClr val="accent1"/>
                </a:solidFill>
              </a:rPr>
              <a:t>kubectl</a:t>
            </a:r>
            <a:r>
              <a:rPr lang="fr-FR" sz="1400" dirty="0">
                <a:solidFill>
                  <a:schemeClr val="accent1"/>
                </a:solidFill>
              </a:rPr>
              <a:t> expose </a:t>
            </a:r>
            <a:r>
              <a:rPr lang="fr-FR" sz="1400" dirty="0" err="1">
                <a:solidFill>
                  <a:schemeClr val="accent1"/>
                </a:solidFill>
              </a:rPr>
              <a:t>deployments</a:t>
            </a:r>
            <a:r>
              <a:rPr lang="fr-FR" sz="1400" dirty="0">
                <a:solidFill>
                  <a:schemeClr val="accent1"/>
                </a:solidFill>
              </a:rPr>
              <a:t>/</a:t>
            </a:r>
            <a:r>
              <a:rPr lang="fr-FR" sz="1400" dirty="0" err="1">
                <a:solidFill>
                  <a:schemeClr val="accent1"/>
                </a:solidFill>
              </a:rPr>
              <a:t>kubernetes-dashboard</a:t>
            </a:r>
            <a:r>
              <a:rPr lang="fr-FR" sz="1400" dirty="0">
                <a:solidFill>
                  <a:schemeClr val="accent1"/>
                </a:solidFill>
              </a:rPr>
              <a:t> --type=</a:t>
            </a:r>
            <a:r>
              <a:rPr lang="fr-FR" sz="1400" dirty="0" err="1">
                <a:solidFill>
                  <a:schemeClr val="accent1"/>
                </a:solidFill>
              </a:rPr>
              <a:t>NodePort</a:t>
            </a:r>
            <a:r>
              <a:rPr lang="fr-FR" sz="1400" dirty="0">
                <a:solidFill>
                  <a:schemeClr val="accent1"/>
                </a:solidFill>
              </a:rPr>
              <a:t> --</a:t>
            </a:r>
            <a:r>
              <a:rPr lang="fr-FR" sz="1400" dirty="0" err="1">
                <a:solidFill>
                  <a:schemeClr val="accent1"/>
                </a:solidFill>
              </a:rPr>
              <a:t>target</a:t>
            </a:r>
            <a:r>
              <a:rPr lang="fr-FR" sz="1400" dirty="0">
                <a:solidFill>
                  <a:schemeClr val="accent1"/>
                </a:solidFill>
              </a:rPr>
              <a:t>-port=8443 --</a:t>
            </a:r>
            <a:r>
              <a:rPr lang="fr-FR" sz="1400" dirty="0" err="1">
                <a:solidFill>
                  <a:schemeClr val="accent1"/>
                </a:solidFill>
              </a:rPr>
              <a:t>name</a:t>
            </a:r>
            <a:r>
              <a:rPr lang="fr-FR" sz="1400" dirty="0">
                <a:solidFill>
                  <a:schemeClr val="accent1"/>
                </a:solidFill>
              </a:rPr>
              <a:t>=</a:t>
            </a:r>
            <a:r>
              <a:rPr lang="fr-FR" sz="1400" dirty="0" err="1">
                <a:solidFill>
                  <a:schemeClr val="accent1"/>
                </a:solidFill>
              </a:rPr>
              <a:t>kube-dashboard</a:t>
            </a:r>
            <a:r>
              <a:rPr lang="fr-FR" sz="1400" dirty="0">
                <a:solidFill>
                  <a:schemeClr val="accent1"/>
                </a:solidFill>
              </a:rPr>
              <a:t> -n </a:t>
            </a:r>
            <a:r>
              <a:rPr lang="fr-FR" sz="1400" dirty="0" err="1">
                <a:solidFill>
                  <a:schemeClr val="accent1"/>
                </a:solidFill>
              </a:rPr>
              <a:t>kube</a:t>
            </a:r>
            <a:r>
              <a:rPr lang="fr-FR" sz="1400" dirty="0">
                <a:solidFill>
                  <a:schemeClr val="accent1"/>
                </a:solidFill>
              </a:rPr>
              <a:t>-system </a:t>
            </a:r>
          </a:p>
          <a:p>
            <a:endParaRPr lang="fr-FR" sz="1400" dirty="0">
              <a:solidFill>
                <a:schemeClr val="accent1"/>
              </a:solidFill>
            </a:endParaRPr>
          </a:p>
          <a:p>
            <a:r>
              <a:rPr lang="fr-FR" sz="1400" dirty="0" err="1">
                <a:solidFill>
                  <a:srgbClr val="002060"/>
                </a:solidFill>
              </a:rPr>
              <a:t>Get</a:t>
            </a:r>
            <a:r>
              <a:rPr lang="fr-FR" sz="1400" dirty="0">
                <a:solidFill>
                  <a:srgbClr val="002060"/>
                </a:solidFill>
              </a:rPr>
              <a:t> the </a:t>
            </a:r>
            <a:r>
              <a:rPr lang="fr-FR" sz="1400" dirty="0" err="1">
                <a:solidFill>
                  <a:srgbClr val="002060"/>
                </a:solidFill>
              </a:rPr>
              <a:t>service’s</a:t>
            </a:r>
            <a:r>
              <a:rPr lang="fr-FR" sz="1400" dirty="0">
                <a:solidFill>
                  <a:srgbClr val="002060"/>
                </a:solidFill>
              </a:rPr>
              <a:t> Node Port:</a:t>
            </a:r>
          </a:p>
          <a:p>
            <a:r>
              <a:rPr lang="fr-FR" sz="1400" dirty="0" err="1">
                <a:solidFill>
                  <a:schemeClr val="accent1"/>
                </a:solidFill>
              </a:rPr>
              <a:t>Kubectl</a:t>
            </a:r>
            <a:r>
              <a:rPr lang="fr-FR" sz="1400" dirty="0">
                <a:solidFill>
                  <a:schemeClr val="accent1"/>
                </a:solidFill>
              </a:rPr>
              <a:t> </a:t>
            </a:r>
            <a:r>
              <a:rPr lang="fr-FR" sz="1400" dirty="0" err="1">
                <a:solidFill>
                  <a:schemeClr val="accent1"/>
                </a:solidFill>
              </a:rPr>
              <a:t>get</a:t>
            </a:r>
            <a:r>
              <a:rPr lang="fr-FR" sz="1400" dirty="0">
                <a:solidFill>
                  <a:schemeClr val="accent1"/>
                </a:solidFill>
              </a:rPr>
              <a:t> services </a:t>
            </a:r>
            <a:r>
              <a:rPr lang="fr-FR" sz="1400" dirty="0" err="1">
                <a:solidFill>
                  <a:schemeClr val="accent1"/>
                </a:solidFill>
              </a:rPr>
              <a:t>kube-dashboard</a:t>
            </a:r>
            <a:r>
              <a:rPr lang="fr-FR" sz="1400" dirty="0">
                <a:solidFill>
                  <a:schemeClr val="accent1"/>
                </a:solidFill>
              </a:rPr>
              <a:t> -n </a:t>
            </a:r>
            <a:r>
              <a:rPr lang="fr-FR" sz="1400" dirty="0" err="1">
                <a:solidFill>
                  <a:schemeClr val="accent1"/>
                </a:solidFill>
              </a:rPr>
              <a:t>kube</a:t>
            </a:r>
            <a:r>
              <a:rPr lang="fr-FR" sz="1400" dirty="0">
                <a:solidFill>
                  <a:schemeClr val="accent1"/>
                </a:solidFill>
              </a:rPr>
              <a:t>-system </a:t>
            </a:r>
          </a:p>
          <a:p>
            <a:endParaRPr lang="fr-FR" sz="1400" dirty="0">
              <a:solidFill>
                <a:schemeClr val="accent1"/>
              </a:solidFill>
            </a:endParaRPr>
          </a:p>
          <a:p>
            <a:endParaRPr lang="fr-FR" sz="1400" dirty="0">
              <a:solidFill>
                <a:srgbClr val="EF3078"/>
              </a:solidFill>
            </a:endParaRPr>
          </a:p>
          <a:p>
            <a:r>
              <a:rPr lang="fr-FR" sz="1400" dirty="0">
                <a:solidFill>
                  <a:srgbClr val="002060"/>
                </a:solidFill>
              </a:rPr>
              <a:t>Got to the UI and paste the </a:t>
            </a:r>
            <a:r>
              <a:rPr lang="fr-FR" sz="1400" dirty="0" err="1">
                <a:solidFill>
                  <a:srgbClr val="002060"/>
                </a:solidFill>
              </a:rPr>
              <a:t>token</a:t>
            </a:r>
            <a:r>
              <a:rPr lang="fr-FR" sz="1400" dirty="0">
                <a:solidFill>
                  <a:srgbClr val="002060"/>
                </a:solidFill>
              </a:rPr>
              <a:t> :</a:t>
            </a:r>
            <a:endParaRPr lang="fr-FR" altLang="fr-FR" sz="1400" dirty="0">
              <a:solidFill>
                <a:srgbClr val="002060"/>
              </a:solidFill>
            </a:endParaRPr>
          </a:p>
          <a:p>
            <a:r>
              <a:rPr lang="fr-FR" altLang="fr-FR" sz="1400" dirty="0">
                <a:solidFill>
                  <a:srgbClr val="26A6D1"/>
                </a:solidFill>
              </a:rPr>
              <a:t>http://&lt;NodeIp&gt;:&lt;NodePort&gt;/api/v1/namespaces/kube-system/services/https:kubernetes-dashboard:/proxy/</a:t>
            </a:r>
            <a:r>
              <a:rPr kumimoji="0" lang="fr-FR" altLang="fr-FR" b="0" i="0" u="none" strike="noStrike" cap="none" normalizeH="0" baseline="0" dirty="0">
                <a:ln>
                  <a:noFill/>
                </a:ln>
                <a:solidFill>
                  <a:srgbClr val="26A6D1"/>
                </a:solidFill>
                <a:effectLst/>
              </a:rPr>
              <a:t> </a:t>
            </a:r>
          </a:p>
          <a:p>
            <a:endParaRPr kumimoji="0" lang="fr-FR" altLang="fr-FR" b="0" i="0" u="none" strike="noStrike" cap="none" normalizeH="0" baseline="0" dirty="0">
              <a:ln>
                <a:noFill/>
              </a:ln>
              <a:solidFill>
                <a:srgbClr val="002060"/>
              </a:solidFill>
              <a:effectLst/>
            </a:endParaRPr>
          </a:p>
        </p:txBody>
      </p:sp>
    </p:spTree>
    <p:extLst>
      <p:ext uri="{BB962C8B-B14F-4D97-AF65-F5344CB8AC3E}">
        <p14:creationId xmlns:p14="http://schemas.microsoft.com/office/powerpoint/2010/main" val="100038592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E7AABAA-C10A-4701-B3FB-AD199338AABC}"/>
              </a:ext>
            </a:extLst>
          </p:cNvPr>
          <p:cNvSpPr/>
          <p:nvPr/>
        </p:nvSpPr>
        <p:spPr>
          <a:xfrm>
            <a:off x="712014" y="326077"/>
            <a:ext cx="10489810" cy="707886"/>
          </a:xfrm>
          <a:prstGeom prst="rect">
            <a:avLst/>
          </a:prstGeom>
        </p:spPr>
        <p:txBody>
          <a:bodyPr wrap="square">
            <a:spAutoFit/>
          </a:bodyPr>
          <a:lstStyle/>
          <a:p>
            <a:pPr algn="ctr">
              <a:spcAft>
                <a:spcPts val="750"/>
              </a:spcAft>
            </a:pPr>
            <a:r>
              <a:rPr lang="en-US" sz="4000" dirty="0">
                <a:solidFill>
                  <a:srgbClr val="03A1A4"/>
                </a:solidFill>
                <a:latin typeface="Tw Cen MT" panose="020B0602020104020603" pitchFamily="34" charset="0"/>
              </a:rPr>
              <a:t>Installation sur GCP</a:t>
            </a:r>
          </a:p>
        </p:txBody>
      </p:sp>
      <p:pic>
        <p:nvPicPr>
          <p:cNvPr id="4" name="Picture 3">
            <a:extLst>
              <a:ext uri="{FF2B5EF4-FFF2-40B4-BE49-F238E27FC236}">
                <a16:creationId xmlns:a16="http://schemas.microsoft.com/office/drawing/2014/main" id="{89A4DCAB-DF4F-4B28-9395-71AAE81DAAF9}"/>
              </a:ext>
            </a:extLst>
          </p:cNvPr>
          <p:cNvPicPr>
            <a:picLocks noChangeAspect="1"/>
          </p:cNvPicPr>
          <p:nvPr/>
        </p:nvPicPr>
        <p:blipFill>
          <a:blip r:embed="rId2"/>
          <a:stretch>
            <a:fillRect/>
          </a:stretch>
        </p:blipFill>
        <p:spPr>
          <a:xfrm>
            <a:off x="393897" y="1094767"/>
            <a:ext cx="5069645" cy="3629466"/>
          </a:xfrm>
          <a:prstGeom prst="rect">
            <a:avLst/>
          </a:prstGeom>
        </p:spPr>
      </p:pic>
      <p:pic>
        <p:nvPicPr>
          <p:cNvPr id="6" name="Picture 5">
            <a:extLst>
              <a:ext uri="{FF2B5EF4-FFF2-40B4-BE49-F238E27FC236}">
                <a16:creationId xmlns:a16="http://schemas.microsoft.com/office/drawing/2014/main" id="{2BE6E866-62F1-4C20-AE13-4329A9700F5C}"/>
              </a:ext>
            </a:extLst>
          </p:cNvPr>
          <p:cNvPicPr>
            <a:picLocks noChangeAspect="1"/>
          </p:cNvPicPr>
          <p:nvPr/>
        </p:nvPicPr>
        <p:blipFill rotWithShape="1">
          <a:blip r:embed="rId3"/>
          <a:srcRect l="15400" t="21745"/>
          <a:stretch/>
        </p:blipFill>
        <p:spPr>
          <a:xfrm>
            <a:off x="5829302" y="1132780"/>
            <a:ext cx="5213836" cy="2578166"/>
          </a:xfrm>
          <a:prstGeom prst="rect">
            <a:avLst/>
          </a:prstGeom>
        </p:spPr>
      </p:pic>
      <p:pic>
        <p:nvPicPr>
          <p:cNvPr id="7" name="Picture 6">
            <a:extLst>
              <a:ext uri="{FF2B5EF4-FFF2-40B4-BE49-F238E27FC236}">
                <a16:creationId xmlns:a16="http://schemas.microsoft.com/office/drawing/2014/main" id="{E4853CE6-1DCC-4F1E-8936-631F9774FB3A}"/>
              </a:ext>
            </a:extLst>
          </p:cNvPr>
          <p:cNvPicPr>
            <a:picLocks noChangeAspect="1"/>
          </p:cNvPicPr>
          <p:nvPr/>
        </p:nvPicPr>
        <p:blipFill rotWithShape="1">
          <a:blip r:embed="rId4"/>
          <a:srcRect t="47837"/>
          <a:stretch/>
        </p:blipFill>
        <p:spPr>
          <a:xfrm>
            <a:off x="5829302" y="3978314"/>
            <a:ext cx="5069645" cy="1069809"/>
          </a:xfrm>
          <a:prstGeom prst="rect">
            <a:avLst/>
          </a:prstGeom>
        </p:spPr>
      </p:pic>
      <p:sp>
        <p:nvSpPr>
          <p:cNvPr id="8" name="Rectangle 7">
            <a:extLst>
              <a:ext uri="{FF2B5EF4-FFF2-40B4-BE49-F238E27FC236}">
                <a16:creationId xmlns:a16="http://schemas.microsoft.com/office/drawing/2014/main" id="{6B2D85E1-2F15-4244-A925-F58D752DEEE0}"/>
              </a:ext>
            </a:extLst>
          </p:cNvPr>
          <p:cNvSpPr/>
          <p:nvPr/>
        </p:nvSpPr>
        <p:spPr>
          <a:xfrm>
            <a:off x="1333044" y="5775534"/>
            <a:ext cx="9247750" cy="369332"/>
          </a:xfrm>
          <a:prstGeom prst="rect">
            <a:avLst/>
          </a:prstGeom>
        </p:spPr>
        <p:txBody>
          <a:bodyPr wrap="square">
            <a:spAutoFit/>
          </a:bodyPr>
          <a:lstStyle/>
          <a:p>
            <a:r>
              <a:rPr lang="fr-FR" dirty="0">
                <a:hlinkClick r:id="rId5"/>
              </a:rPr>
              <a:t>https://cloud.google.com/kubernetes-engine/docs/how-to/cluster-access-for-kubectl</a:t>
            </a:r>
            <a:endParaRPr lang="fr-FR" dirty="0"/>
          </a:p>
        </p:txBody>
      </p:sp>
    </p:spTree>
    <p:extLst>
      <p:ext uri="{BB962C8B-B14F-4D97-AF65-F5344CB8AC3E}">
        <p14:creationId xmlns:p14="http://schemas.microsoft.com/office/powerpoint/2010/main" val="152611950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E7AABAA-C10A-4701-B3FB-AD199338AABC}"/>
              </a:ext>
            </a:extLst>
          </p:cNvPr>
          <p:cNvSpPr/>
          <p:nvPr/>
        </p:nvSpPr>
        <p:spPr>
          <a:xfrm>
            <a:off x="712014" y="326077"/>
            <a:ext cx="10489810" cy="707886"/>
          </a:xfrm>
          <a:prstGeom prst="rect">
            <a:avLst/>
          </a:prstGeom>
        </p:spPr>
        <p:txBody>
          <a:bodyPr wrap="square">
            <a:spAutoFit/>
          </a:bodyPr>
          <a:lstStyle/>
          <a:p>
            <a:pPr algn="ctr">
              <a:spcAft>
                <a:spcPts val="750"/>
              </a:spcAft>
            </a:pPr>
            <a:r>
              <a:rPr lang="en-US" sz="4000" dirty="0">
                <a:solidFill>
                  <a:srgbClr val="03A1A4"/>
                </a:solidFill>
                <a:latin typeface="Tw Cen MT" panose="020B0602020104020603" pitchFamily="34" charset="0"/>
              </a:rPr>
              <a:t>Authentication on GKE (Google Kubernetes Engine)</a:t>
            </a:r>
          </a:p>
        </p:txBody>
      </p:sp>
      <p:sp>
        <p:nvSpPr>
          <p:cNvPr id="2" name="Rectangle 1">
            <a:extLst>
              <a:ext uri="{FF2B5EF4-FFF2-40B4-BE49-F238E27FC236}">
                <a16:creationId xmlns:a16="http://schemas.microsoft.com/office/drawing/2014/main" id="{91A02E9B-BC2B-4675-8A85-F7CC33BBB6C2}"/>
              </a:ext>
            </a:extLst>
          </p:cNvPr>
          <p:cNvSpPr/>
          <p:nvPr/>
        </p:nvSpPr>
        <p:spPr>
          <a:xfrm>
            <a:off x="712014" y="1484339"/>
            <a:ext cx="11723427" cy="4524315"/>
          </a:xfrm>
          <a:prstGeom prst="rect">
            <a:avLst/>
          </a:prstGeom>
        </p:spPr>
        <p:txBody>
          <a:bodyPr wrap="square">
            <a:spAutoFit/>
          </a:bodyPr>
          <a:lstStyle/>
          <a:p>
            <a:r>
              <a:rPr lang="fr-FR" dirty="0" err="1"/>
              <a:t>Authentication</a:t>
            </a:r>
            <a:r>
              <a:rPr lang="fr-FR" dirty="0"/>
              <a:t> </a:t>
            </a:r>
            <a:r>
              <a:rPr lang="fr-FR" dirty="0" err="1"/>
              <a:t>is</a:t>
            </a:r>
            <a:r>
              <a:rPr lang="fr-FR" dirty="0"/>
              <a:t> </a:t>
            </a:r>
            <a:r>
              <a:rPr lang="fr-FR" dirty="0" err="1"/>
              <a:t>done</a:t>
            </a:r>
            <a:r>
              <a:rPr lang="fr-FR" dirty="0"/>
              <a:t> via </a:t>
            </a:r>
            <a:r>
              <a:rPr lang="fr-FR" b="1" dirty="0"/>
              <a:t>IAM service </a:t>
            </a:r>
            <a:r>
              <a:rPr lang="fr-FR" b="1" dirty="0" err="1"/>
              <a:t>accounts</a:t>
            </a:r>
            <a:r>
              <a:rPr lang="fr-FR" b="1" dirty="0"/>
              <a:t> and </a:t>
            </a:r>
            <a:r>
              <a:rPr lang="fr-FR" b="1" dirty="0" err="1"/>
              <a:t>roles</a:t>
            </a:r>
            <a:r>
              <a:rPr lang="fr-FR" dirty="0"/>
              <a:t>:</a:t>
            </a:r>
          </a:p>
          <a:p>
            <a:endParaRPr lang="fr-FR" dirty="0"/>
          </a:p>
          <a:p>
            <a:endParaRPr lang="fr-FR" dirty="0"/>
          </a:p>
          <a:p>
            <a:pPr marL="342900" indent="-342900">
              <a:buFont typeface="+mj-lt"/>
              <a:buAutoNum type="arabicPeriod"/>
            </a:pPr>
            <a:r>
              <a:rPr lang="fr-FR" dirty="0" err="1"/>
              <a:t>create</a:t>
            </a:r>
            <a:r>
              <a:rPr lang="fr-FR" dirty="0"/>
              <a:t> </a:t>
            </a:r>
            <a:r>
              <a:rPr lang="fr-FR" dirty="0" err="1"/>
              <a:t>serviceaccount</a:t>
            </a:r>
            <a:endParaRPr lang="fr-FR" dirty="0"/>
          </a:p>
          <a:p>
            <a:pPr marL="342900" indent="-342900">
              <a:buFont typeface="+mj-lt"/>
              <a:buAutoNum type="arabicPeriod"/>
            </a:pPr>
            <a:r>
              <a:rPr lang="fr-FR" dirty="0" err="1"/>
              <a:t>generate</a:t>
            </a:r>
            <a:r>
              <a:rPr lang="fr-FR" dirty="0"/>
              <a:t> keys for the service </a:t>
            </a:r>
            <a:r>
              <a:rPr lang="fr-FR" dirty="0" err="1"/>
              <a:t>account</a:t>
            </a:r>
            <a:endParaRPr lang="fr-FR" dirty="0"/>
          </a:p>
          <a:p>
            <a:pPr marL="342900" indent="-342900">
              <a:buFont typeface="+mj-lt"/>
              <a:buAutoNum type="arabicPeriod"/>
            </a:pPr>
            <a:r>
              <a:rPr lang="fr-FR" dirty="0" err="1"/>
              <a:t>get</a:t>
            </a:r>
            <a:r>
              <a:rPr lang="fr-FR" dirty="0"/>
              <a:t> the service </a:t>
            </a:r>
            <a:r>
              <a:rPr lang="fr-FR" dirty="0" err="1"/>
              <a:t>account’s</a:t>
            </a:r>
            <a:r>
              <a:rPr lang="fr-FR" dirty="0"/>
              <a:t> </a:t>
            </a:r>
            <a:r>
              <a:rPr lang="fr-FR" dirty="0" err="1"/>
              <a:t>private</a:t>
            </a:r>
            <a:r>
              <a:rPr lang="fr-FR" dirty="0"/>
              <a:t> </a:t>
            </a:r>
            <a:r>
              <a:rPr lang="fr-FR" dirty="0" err="1"/>
              <a:t>json</a:t>
            </a:r>
            <a:r>
              <a:rPr lang="fr-FR" dirty="0"/>
              <a:t> key</a:t>
            </a:r>
          </a:p>
          <a:p>
            <a:pPr marL="342900" indent="-342900">
              <a:buFont typeface="+mj-lt"/>
              <a:buAutoNum type="arabicPeriod"/>
            </a:pPr>
            <a:r>
              <a:rPr lang="fr-FR" dirty="0" err="1"/>
              <a:t>assign</a:t>
            </a:r>
            <a:r>
              <a:rPr lang="fr-FR" dirty="0"/>
              <a:t> the </a:t>
            </a:r>
            <a:r>
              <a:rPr lang="fr-FR" dirty="0" err="1"/>
              <a:t>serviceaccount</a:t>
            </a:r>
            <a:r>
              <a:rPr lang="fr-FR" dirty="0"/>
              <a:t> to </a:t>
            </a:r>
            <a:r>
              <a:rPr lang="fr-FR" dirty="0" err="1"/>
              <a:t>kubernetes</a:t>
            </a:r>
            <a:r>
              <a:rPr lang="fr-FR" dirty="0"/>
              <a:t> </a:t>
            </a:r>
            <a:r>
              <a:rPr lang="fr-FR" dirty="0" err="1"/>
              <a:t>roles</a:t>
            </a:r>
            <a:r>
              <a:rPr lang="fr-FR" dirty="0"/>
              <a:t> for GKE</a:t>
            </a:r>
          </a:p>
          <a:p>
            <a:pPr marL="342900" indent="-342900">
              <a:buFont typeface="+mj-lt"/>
              <a:buAutoNum type="arabicPeriod"/>
            </a:pPr>
            <a:r>
              <a:rPr lang="fr-FR" dirty="0" err="1"/>
              <a:t>authenticate</a:t>
            </a:r>
            <a:r>
              <a:rPr lang="fr-FR" dirty="0"/>
              <a:t> via </a:t>
            </a:r>
            <a:r>
              <a:rPr lang="fr-FR" dirty="0" err="1"/>
              <a:t>gcloud</a:t>
            </a:r>
            <a:r>
              <a:rPr lang="fr-FR" dirty="0"/>
              <a:t> </a:t>
            </a:r>
            <a:r>
              <a:rPr lang="fr-FR" dirty="0" err="1"/>
              <a:t>with</a:t>
            </a:r>
            <a:r>
              <a:rPr lang="fr-FR" dirty="0"/>
              <a:t> the service </a:t>
            </a:r>
            <a:r>
              <a:rPr lang="fr-FR" dirty="0" err="1"/>
              <a:t>account</a:t>
            </a:r>
            <a:r>
              <a:rPr lang="fr-FR" dirty="0"/>
              <a:t> :</a:t>
            </a:r>
          </a:p>
          <a:p>
            <a:r>
              <a:rPr lang="fr-FR" dirty="0"/>
              <a:t>	</a:t>
            </a:r>
            <a:r>
              <a:rPr lang="fr-FR" b="1" dirty="0" err="1"/>
              <a:t>gcloud</a:t>
            </a:r>
            <a:r>
              <a:rPr lang="fr-FR" b="1" dirty="0"/>
              <a:t> </a:t>
            </a:r>
            <a:r>
              <a:rPr lang="fr-FR" b="1" dirty="0" err="1"/>
              <a:t>auth</a:t>
            </a:r>
            <a:r>
              <a:rPr lang="fr-FR" b="1" dirty="0"/>
              <a:t> </a:t>
            </a:r>
            <a:r>
              <a:rPr lang="fr-FR" b="1" dirty="0" err="1"/>
              <a:t>activate</a:t>
            </a:r>
            <a:r>
              <a:rPr lang="fr-FR" b="1" dirty="0"/>
              <a:t>-service-</a:t>
            </a:r>
            <a:r>
              <a:rPr lang="fr-FR" b="1" dirty="0" err="1"/>
              <a:t>account</a:t>
            </a:r>
            <a:r>
              <a:rPr lang="fr-FR" b="1" dirty="0"/>
              <a:t> &lt;</a:t>
            </a:r>
            <a:r>
              <a:rPr lang="fr-FR" b="1" dirty="0" err="1"/>
              <a:t>Service_Account</a:t>
            </a:r>
            <a:r>
              <a:rPr lang="fr-FR" b="1" dirty="0"/>
              <a:t>&gt; --key-file=</a:t>
            </a:r>
            <a:r>
              <a:rPr lang="fr-FR" b="1" dirty="0" err="1"/>
              <a:t>path</a:t>
            </a:r>
            <a:r>
              <a:rPr lang="fr-FR" b="1" dirty="0"/>
              <a:t>/to/</a:t>
            </a:r>
            <a:r>
              <a:rPr lang="fr-FR" b="1" dirty="0" err="1"/>
              <a:t>privkey.json</a:t>
            </a:r>
            <a:endParaRPr lang="fr-FR" b="1" dirty="0"/>
          </a:p>
          <a:p>
            <a:r>
              <a:rPr lang="en-US" b="1" dirty="0"/>
              <a:t>	</a:t>
            </a:r>
            <a:r>
              <a:rPr lang="en-US" b="1" dirty="0" err="1"/>
              <a:t>gcloud</a:t>
            </a:r>
            <a:r>
              <a:rPr lang="en-US" b="1" dirty="0"/>
              <a:t> config set account &lt;</a:t>
            </a:r>
            <a:r>
              <a:rPr lang="en-US" b="1" dirty="0" err="1"/>
              <a:t>Service_Account</a:t>
            </a:r>
            <a:r>
              <a:rPr lang="en-US" b="1" dirty="0"/>
              <a:t>&gt; </a:t>
            </a:r>
            <a:endParaRPr lang="fr-FR" b="1" dirty="0"/>
          </a:p>
          <a:p>
            <a:r>
              <a:rPr lang="fr-FR" dirty="0"/>
              <a:t>6. </a:t>
            </a:r>
            <a:r>
              <a:rPr lang="fr-FR" dirty="0" err="1"/>
              <a:t>Than</a:t>
            </a:r>
            <a:r>
              <a:rPr lang="fr-FR" dirty="0"/>
              <a:t> </a:t>
            </a:r>
            <a:r>
              <a:rPr lang="fr-FR" dirty="0" err="1"/>
              <a:t>generate</a:t>
            </a:r>
            <a:r>
              <a:rPr lang="fr-FR" dirty="0"/>
              <a:t> the KUBE config </a:t>
            </a:r>
            <a:r>
              <a:rPr lang="fr-FR" dirty="0" err="1"/>
              <a:t>into</a:t>
            </a:r>
            <a:r>
              <a:rPr lang="fr-FR" dirty="0"/>
              <a:t> ~/.</a:t>
            </a:r>
            <a:r>
              <a:rPr lang="fr-FR" dirty="0" err="1"/>
              <a:t>kube</a:t>
            </a:r>
            <a:r>
              <a:rPr lang="fr-FR" dirty="0"/>
              <a:t>/config :</a:t>
            </a:r>
          </a:p>
          <a:p>
            <a:r>
              <a:rPr lang="fr-FR" dirty="0"/>
              <a:t>	</a:t>
            </a:r>
            <a:r>
              <a:rPr lang="fr-FR" b="1" dirty="0" err="1"/>
              <a:t>gcloud</a:t>
            </a:r>
            <a:r>
              <a:rPr lang="fr-FR" b="1" dirty="0"/>
              <a:t> container clusters </a:t>
            </a:r>
            <a:r>
              <a:rPr lang="fr-FR" b="1" dirty="0" err="1"/>
              <a:t>get-credentials</a:t>
            </a:r>
            <a:r>
              <a:rPr lang="fr-FR" b="1" dirty="0"/>
              <a:t> </a:t>
            </a:r>
            <a:r>
              <a:rPr lang="fr-FR" b="1" dirty="0" err="1"/>
              <a:t>zcluster</a:t>
            </a:r>
            <a:r>
              <a:rPr lang="fr-FR" b="1" dirty="0"/>
              <a:t> --zone us-central1  --</a:t>
            </a:r>
            <a:r>
              <a:rPr lang="fr-FR" b="1" dirty="0" err="1"/>
              <a:t>project</a:t>
            </a:r>
            <a:r>
              <a:rPr lang="fr-FR" b="1" dirty="0"/>
              <a:t> </a:t>
            </a:r>
            <a:r>
              <a:rPr lang="fr-FR" b="1" dirty="0" err="1"/>
              <a:t>myproject</a:t>
            </a:r>
            <a:endParaRPr lang="fr-FR" b="1" dirty="0"/>
          </a:p>
          <a:p>
            <a:endParaRPr lang="fr-FR" dirty="0"/>
          </a:p>
          <a:p>
            <a:endParaRPr lang="fr-FR" dirty="0"/>
          </a:p>
          <a:p>
            <a:endParaRPr lang="fr-FR" dirty="0"/>
          </a:p>
          <a:p>
            <a:r>
              <a:rPr lang="fr-FR" dirty="0" err="1"/>
              <a:t>Now</a:t>
            </a:r>
            <a:r>
              <a:rPr lang="fr-FR" dirty="0"/>
              <a:t> </a:t>
            </a:r>
            <a:r>
              <a:rPr lang="fr-FR" dirty="0" err="1"/>
              <a:t>you</a:t>
            </a:r>
            <a:r>
              <a:rPr lang="fr-FR" dirty="0"/>
              <a:t> can use </a:t>
            </a:r>
            <a:r>
              <a:rPr lang="fr-FR" dirty="0" err="1"/>
              <a:t>Kubectl</a:t>
            </a:r>
            <a:r>
              <a:rPr lang="fr-FR" dirty="0"/>
              <a:t> </a:t>
            </a:r>
            <a:r>
              <a:rPr lang="fr-FR" dirty="0" err="1"/>
              <a:t>with</a:t>
            </a:r>
            <a:r>
              <a:rPr lang="fr-FR" dirty="0"/>
              <a:t> the service </a:t>
            </a:r>
            <a:r>
              <a:rPr lang="fr-FR" dirty="0" err="1"/>
              <a:t>account’s</a:t>
            </a:r>
            <a:r>
              <a:rPr lang="fr-FR" dirty="0"/>
              <a:t> </a:t>
            </a:r>
            <a:r>
              <a:rPr lang="fr-FR" dirty="0" err="1"/>
              <a:t>autorizations</a:t>
            </a:r>
            <a:r>
              <a:rPr lang="fr-FR" dirty="0"/>
              <a:t>.</a:t>
            </a:r>
          </a:p>
        </p:txBody>
      </p:sp>
    </p:spTree>
    <p:extLst>
      <p:ext uri="{BB962C8B-B14F-4D97-AF65-F5344CB8AC3E}">
        <p14:creationId xmlns:p14="http://schemas.microsoft.com/office/powerpoint/2010/main" val="354766829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rgbClr val="F4F3F4"/>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E7AABAA-C10A-4701-B3FB-AD199338AABC}"/>
              </a:ext>
            </a:extLst>
          </p:cNvPr>
          <p:cNvSpPr/>
          <p:nvPr/>
        </p:nvSpPr>
        <p:spPr>
          <a:xfrm>
            <a:off x="712014" y="230541"/>
            <a:ext cx="10489810" cy="1426031"/>
          </a:xfrm>
          <a:prstGeom prst="rect">
            <a:avLst/>
          </a:prstGeom>
        </p:spPr>
        <p:txBody>
          <a:bodyPr wrap="square">
            <a:spAutoFit/>
          </a:bodyPr>
          <a:lstStyle/>
          <a:p>
            <a:pPr algn="ctr">
              <a:spcAft>
                <a:spcPts val="750"/>
              </a:spcAft>
            </a:pPr>
            <a:r>
              <a:rPr lang="en-US" sz="4000" dirty="0">
                <a:solidFill>
                  <a:srgbClr val="03A1A4"/>
                </a:solidFill>
                <a:latin typeface="Tw Cen MT" panose="020B0602020104020603" pitchFamily="34" charset="0"/>
              </a:rPr>
              <a:t>ETCD</a:t>
            </a:r>
            <a:endParaRPr lang="en-US" sz="4000" dirty="0">
              <a:solidFill>
                <a:schemeClr val="tx2"/>
              </a:solidFill>
              <a:latin typeface="Tw Cen MT" panose="020B0602020104020603" pitchFamily="34" charset="0"/>
            </a:endParaRPr>
          </a:p>
          <a:p>
            <a:pPr algn="ctr">
              <a:spcAft>
                <a:spcPts val="750"/>
              </a:spcAft>
            </a:pPr>
            <a:r>
              <a:rPr lang="en-US" sz="4000" dirty="0">
                <a:solidFill>
                  <a:schemeClr val="tx2"/>
                </a:solidFill>
                <a:latin typeface="Tw Cen MT" panose="020B0602020104020603" pitchFamily="34" charset="0"/>
              </a:rPr>
              <a:t>Key-Value Store</a:t>
            </a:r>
            <a:endParaRPr lang="en-US" sz="4000" dirty="0">
              <a:solidFill>
                <a:srgbClr val="03A1A4"/>
              </a:solidFill>
              <a:latin typeface="Tw Cen MT" panose="020B0602020104020603" pitchFamily="34" charset="0"/>
            </a:endParaRPr>
          </a:p>
        </p:txBody>
      </p:sp>
      <p:pic>
        <p:nvPicPr>
          <p:cNvPr id="4" name="Picture 3">
            <a:extLst>
              <a:ext uri="{FF2B5EF4-FFF2-40B4-BE49-F238E27FC236}">
                <a16:creationId xmlns:a16="http://schemas.microsoft.com/office/drawing/2014/main" id="{F8E4FD7F-B9F0-4043-8302-20776662DDA7}"/>
              </a:ext>
            </a:extLst>
          </p:cNvPr>
          <p:cNvPicPr>
            <a:picLocks noChangeAspect="1"/>
          </p:cNvPicPr>
          <p:nvPr/>
        </p:nvPicPr>
        <p:blipFill>
          <a:blip r:embed="rId2"/>
          <a:stretch>
            <a:fillRect/>
          </a:stretch>
        </p:blipFill>
        <p:spPr>
          <a:xfrm>
            <a:off x="1186431" y="5501940"/>
            <a:ext cx="8921160" cy="792992"/>
          </a:xfrm>
          <a:prstGeom prst="rect">
            <a:avLst/>
          </a:prstGeom>
        </p:spPr>
      </p:pic>
      <p:pic>
        <p:nvPicPr>
          <p:cNvPr id="6" name="Picture 5">
            <a:extLst>
              <a:ext uri="{FF2B5EF4-FFF2-40B4-BE49-F238E27FC236}">
                <a16:creationId xmlns:a16="http://schemas.microsoft.com/office/drawing/2014/main" id="{C6FED2C2-F218-42C6-BB89-E06C45BA76B6}"/>
              </a:ext>
            </a:extLst>
          </p:cNvPr>
          <p:cNvPicPr>
            <a:picLocks noChangeAspect="1"/>
          </p:cNvPicPr>
          <p:nvPr/>
        </p:nvPicPr>
        <p:blipFill>
          <a:blip r:embed="rId3"/>
          <a:stretch>
            <a:fillRect/>
          </a:stretch>
        </p:blipFill>
        <p:spPr>
          <a:xfrm>
            <a:off x="927123" y="2194701"/>
            <a:ext cx="8019481" cy="2996560"/>
          </a:xfrm>
          <a:prstGeom prst="rect">
            <a:avLst/>
          </a:prstGeom>
        </p:spPr>
      </p:pic>
    </p:spTree>
    <p:extLst>
      <p:ext uri="{BB962C8B-B14F-4D97-AF65-F5344CB8AC3E}">
        <p14:creationId xmlns:p14="http://schemas.microsoft.com/office/powerpoint/2010/main" val="28174871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5BF6AAD-93F0-43B7-87AA-6880CD7712AD}"/>
              </a:ext>
            </a:extLst>
          </p:cNvPr>
          <p:cNvPicPr>
            <a:picLocks noChangeAspect="1"/>
          </p:cNvPicPr>
          <p:nvPr/>
        </p:nvPicPr>
        <p:blipFill>
          <a:blip r:embed="rId2"/>
          <a:stretch>
            <a:fillRect/>
          </a:stretch>
        </p:blipFill>
        <p:spPr>
          <a:xfrm>
            <a:off x="1960208" y="1207293"/>
            <a:ext cx="8271583" cy="4443413"/>
          </a:xfrm>
          <a:prstGeom prst="rect">
            <a:avLst/>
          </a:prstGeom>
        </p:spPr>
      </p:pic>
      <p:sp>
        <p:nvSpPr>
          <p:cNvPr id="2" name="Rectangle 1">
            <a:extLst>
              <a:ext uri="{FF2B5EF4-FFF2-40B4-BE49-F238E27FC236}">
                <a16:creationId xmlns:a16="http://schemas.microsoft.com/office/drawing/2014/main" id="{79448F11-7EC2-4144-8CC6-264C3EAF3CEE}"/>
              </a:ext>
            </a:extLst>
          </p:cNvPr>
          <p:cNvSpPr/>
          <p:nvPr/>
        </p:nvSpPr>
        <p:spPr>
          <a:xfrm>
            <a:off x="623667" y="259872"/>
            <a:ext cx="10489810" cy="646331"/>
          </a:xfrm>
          <a:prstGeom prst="rect">
            <a:avLst/>
          </a:prstGeom>
        </p:spPr>
        <p:txBody>
          <a:bodyPr wrap="square">
            <a:spAutoFit/>
          </a:bodyPr>
          <a:lstStyle/>
          <a:p>
            <a:pPr algn="ctr">
              <a:spcAft>
                <a:spcPts val="750"/>
              </a:spcAft>
            </a:pPr>
            <a:r>
              <a:rPr lang="en-US" sz="3600" dirty="0">
                <a:solidFill>
                  <a:srgbClr val="03A1A4"/>
                </a:solidFill>
                <a:latin typeface="Tw Cen MT" panose="020B0602020104020603" pitchFamily="34" charset="0"/>
              </a:rPr>
              <a:t>Architecture</a:t>
            </a:r>
          </a:p>
        </p:txBody>
      </p:sp>
      <p:sp>
        <p:nvSpPr>
          <p:cNvPr id="5" name="Rectangle 4">
            <a:extLst>
              <a:ext uri="{FF2B5EF4-FFF2-40B4-BE49-F238E27FC236}">
                <a16:creationId xmlns:a16="http://schemas.microsoft.com/office/drawing/2014/main" id="{AE06B40E-8D4B-4509-9633-05767A54E6B8}"/>
              </a:ext>
            </a:extLst>
          </p:cNvPr>
          <p:cNvSpPr/>
          <p:nvPr/>
        </p:nvSpPr>
        <p:spPr>
          <a:xfrm>
            <a:off x="472440" y="5833795"/>
            <a:ext cx="10012680" cy="369332"/>
          </a:xfrm>
          <a:prstGeom prst="rect">
            <a:avLst/>
          </a:prstGeom>
        </p:spPr>
        <p:txBody>
          <a:bodyPr wrap="square">
            <a:spAutoFit/>
          </a:bodyPr>
          <a:lstStyle/>
          <a:p>
            <a:pPr marL="285750" indent="-285750" fontAlgn="base">
              <a:buFont typeface="Arial" panose="020B0604020202020204" pitchFamily="34" charset="0"/>
              <a:buChar char="•"/>
            </a:pPr>
            <a:r>
              <a:rPr lang="en-US" b="1" dirty="0">
                <a:solidFill>
                  <a:srgbClr val="000000"/>
                </a:solidFill>
                <a:latin typeface="inherit"/>
              </a:rPr>
              <a:t>Container Runtime </a:t>
            </a:r>
            <a:r>
              <a:rPr lang="en-US" dirty="0">
                <a:solidFill>
                  <a:srgbClr val="000000"/>
                </a:solidFill>
                <a:latin typeface="open sans"/>
              </a:rPr>
              <a:t>– To run containers in Pods, Kubernetes uses a container runtime</a:t>
            </a:r>
          </a:p>
        </p:txBody>
      </p:sp>
    </p:spTree>
    <p:extLst>
      <p:ext uri="{BB962C8B-B14F-4D97-AF65-F5344CB8AC3E}">
        <p14:creationId xmlns:p14="http://schemas.microsoft.com/office/powerpoint/2010/main" val="1687673532"/>
      </p:ext>
    </p:extLst>
  </p:cSld>
  <p:clrMapOvr>
    <a:masterClrMapping/>
  </p:clrMapOvr>
  <p:transition spd="slow">
    <p:push dir="u"/>
  </p:transition>
</p:sld>
</file>

<file path=ppt/slides/slide90.xml><?xml version="1.0" encoding="utf-8"?>
<p:sld xmlns:a="http://schemas.openxmlformats.org/drawingml/2006/main" xmlns:r="http://schemas.openxmlformats.org/officeDocument/2006/relationships" xmlns:p="http://schemas.openxmlformats.org/presentationml/2006/main">
  <p:cSld>
    <p:bg>
      <p:bgPr>
        <a:solidFill>
          <a:srgbClr val="F4F3F4"/>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E7AABAA-C10A-4701-B3FB-AD199338AABC}"/>
              </a:ext>
            </a:extLst>
          </p:cNvPr>
          <p:cNvSpPr/>
          <p:nvPr/>
        </p:nvSpPr>
        <p:spPr>
          <a:xfrm>
            <a:off x="712014" y="230541"/>
            <a:ext cx="10489810" cy="1426031"/>
          </a:xfrm>
          <a:prstGeom prst="rect">
            <a:avLst/>
          </a:prstGeom>
        </p:spPr>
        <p:txBody>
          <a:bodyPr wrap="square">
            <a:spAutoFit/>
          </a:bodyPr>
          <a:lstStyle/>
          <a:p>
            <a:pPr algn="ctr">
              <a:spcAft>
                <a:spcPts val="750"/>
              </a:spcAft>
            </a:pPr>
            <a:r>
              <a:rPr lang="en-US" sz="4000" dirty="0">
                <a:solidFill>
                  <a:srgbClr val="03A1A4"/>
                </a:solidFill>
                <a:latin typeface="Tw Cen MT" panose="020B0602020104020603" pitchFamily="34" charset="0"/>
              </a:rPr>
              <a:t>ETCD</a:t>
            </a:r>
            <a:endParaRPr lang="en-US" sz="4000" dirty="0">
              <a:solidFill>
                <a:schemeClr val="tx2"/>
              </a:solidFill>
              <a:latin typeface="Tw Cen MT" panose="020B0602020104020603" pitchFamily="34" charset="0"/>
            </a:endParaRPr>
          </a:p>
          <a:p>
            <a:pPr algn="ctr">
              <a:spcAft>
                <a:spcPts val="750"/>
              </a:spcAft>
            </a:pPr>
            <a:r>
              <a:rPr lang="en-US" sz="4000" dirty="0">
                <a:solidFill>
                  <a:schemeClr val="tx2"/>
                </a:solidFill>
                <a:latin typeface="Tw Cen MT" panose="020B0602020104020603" pitchFamily="34" charset="0"/>
              </a:rPr>
              <a:t>Key-Value Store</a:t>
            </a:r>
            <a:endParaRPr lang="en-US" sz="4000" dirty="0">
              <a:solidFill>
                <a:srgbClr val="03A1A4"/>
              </a:solidFill>
              <a:latin typeface="Tw Cen MT" panose="020B0602020104020603" pitchFamily="34" charset="0"/>
            </a:endParaRPr>
          </a:p>
        </p:txBody>
      </p:sp>
      <p:pic>
        <p:nvPicPr>
          <p:cNvPr id="2" name="Picture 1">
            <a:extLst>
              <a:ext uri="{FF2B5EF4-FFF2-40B4-BE49-F238E27FC236}">
                <a16:creationId xmlns:a16="http://schemas.microsoft.com/office/drawing/2014/main" id="{7789FA9C-A7C8-48CA-A216-71A0BCF2CBF3}"/>
              </a:ext>
            </a:extLst>
          </p:cNvPr>
          <p:cNvPicPr>
            <a:picLocks noChangeAspect="1"/>
          </p:cNvPicPr>
          <p:nvPr/>
        </p:nvPicPr>
        <p:blipFill>
          <a:blip r:embed="rId2"/>
          <a:stretch>
            <a:fillRect/>
          </a:stretch>
        </p:blipFill>
        <p:spPr>
          <a:xfrm>
            <a:off x="467012" y="1656572"/>
            <a:ext cx="5628988" cy="3797585"/>
          </a:xfrm>
          <a:prstGeom prst="rect">
            <a:avLst/>
          </a:prstGeom>
        </p:spPr>
      </p:pic>
      <p:sp>
        <p:nvSpPr>
          <p:cNvPr id="6" name="Rectangle 5">
            <a:extLst>
              <a:ext uri="{FF2B5EF4-FFF2-40B4-BE49-F238E27FC236}">
                <a16:creationId xmlns:a16="http://schemas.microsoft.com/office/drawing/2014/main" id="{69127B43-7D0D-486A-924B-8126138FC32B}"/>
              </a:ext>
            </a:extLst>
          </p:cNvPr>
          <p:cNvSpPr/>
          <p:nvPr/>
        </p:nvSpPr>
        <p:spPr>
          <a:xfrm>
            <a:off x="712014" y="5766854"/>
            <a:ext cx="11596048" cy="738664"/>
          </a:xfrm>
          <a:prstGeom prst="rect">
            <a:avLst/>
          </a:prstGeom>
        </p:spPr>
        <p:txBody>
          <a:bodyPr wrap="square">
            <a:spAutoFit/>
          </a:bodyPr>
          <a:lstStyle/>
          <a:p>
            <a:r>
              <a:rPr lang="fr-FR" sz="1400" b="1" dirty="0"/>
              <a:t>Example</a:t>
            </a:r>
            <a:r>
              <a:rPr lang="fr-FR" sz="1400" dirty="0"/>
              <a:t> :</a:t>
            </a:r>
          </a:p>
          <a:p>
            <a:r>
              <a:rPr lang="fr-FR" sz="1400" dirty="0" err="1">
                <a:solidFill>
                  <a:srgbClr val="002060"/>
                </a:solidFill>
              </a:rPr>
              <a:t>kubectl</a:t>
            </a:r>
            <a:r>
              <a:rPr lang="fr-FR" sz="1400" dirty="0">
                <a:solidFill>
                  <a:srgbClr val="002060"/>
                </a:solidFill>
              </a:rPr>
              <a:t> </a:t>
            </a:r>
            <a:r>
              <a:rPr lang="fr-FR" sz="1400" dirty="0" err="1">
                <a:solidFill>
                  <a:srgbClr val="002060"/>
                </a:solidFill>
              </a:rPr>
              <a:t>exec</a:t>
            </a:r>
            <a:r>
              <a:rPr lang="fr-FR" sz="1400" dirty="0">
                <a:solidFill>
                  <a:srgbClr val="002060"/>
                </a:solidFill>
              </a:rPr>
              <a:t> </a:t>
            </a:r>
            <a:r>
              <a:rPr lang="fr-FR" sz="1400" dirty="0" err="1">
                <a:solidFill>
                  <a:srgbClr val="002060"/>
                </a:solidFill>
              </a:rPr>
              <a:t>etcd</a:t>
            </a:r>
            <a:r>
              <a:rPr lang="fr-FR" sz="1400" dirty="0">
                <a:solidFill>
                  <a:srgbClr val="002060"/>
                </a:solidFill>
              </a:rPr>
              <a:t>-master -n </a:t>
            </a:r>
            <a:r>
              <a:rPr lang="fr-FR" sz="1400" dirty="0" err="1">
                <a:solidFill>
                  <a:srgbClr val="002060"/>
                </a:solidFill>
              </a:rPr>
              <a:t>kube</a:t>
            </a:r>
            <a:r>
              <a:rPr lang="fr-FR" sz="1400" dirty="0">
                <a:solidFill>
                  <a:srgbClr val="002060"/>
                </a:solidFill>
              </a:rPr>
              <a:t>-system</a:t>
            </a:r>
            <a:r>
              <a:rPr lang="fr-FR" sz="1400" dirty="0">
                <a:solidFill>
                  <a:srgbClr val="EF3078"/>
                </a:solidFill>
              </a:rPr>
              <a:t> </a:t>
            </a:r>
            <a:r>
              <a:rPr lang="fr-FR" sz="1400" dirty="0">
                <a:solidFill>
                  <a:srgbClr val="0070C0"/>
                </a:solidFill>
              </a:rPr>
              <a:t>-- sh -c "</a:t>
            </a:r>
            <a:r>
              <a:rPr lang="fr-FR" sz="1400" dirty="0">
                <a:solidFill>
                  <a:srgbClr val="00B0F0"/>
                </a:solidFill>
              </a:rPr>
              <a:t>export ETCDCTL_API=3;</a:t>
            </a:r>
            <a:r>
              <a:rPr lang="fr-FR" sz="1400" dirty="0">
                <a:solidFill>
                  <a:srgbClr val="7030A0"/>
                </a:solidFill>
              </a:rPr>
              <a:t>etcdctl </a:t>
            </a:r>
            <a:r>
              <a:rPr lang="fr-FR" sz="1400" dirty="0" err="1">
                <a:solidFill>
                  <a:srgbClr val="7030A0"/>
                </a:solidFill>
              </a:rPr>
              <a:t>get</a:t>
            </a:r>
            <a:r>
              <a:rPr lang="fr-FR" sz="1400" dirty="0">
                <a:solidFill>
                  <a:srgbClr val="7030A0"/>
                </a:solidFill>
              </a:rPr>
              <a:t> / </a:t>
            </a:r>
            <a:r>
              <a:rPr lang="fr-FR" sz="1400" dirty="0">
                <a:solidFill>
                  <a:srgbClr val="00B0F0"/>
                </a:solidFill>
              </a:rPr>
              <a:t>--</a:t>
            </a:r>
            <a:r>
              <a:rPr lang="fr-FR" sz="1400" dirty="0" err="1">
                <a:solidFill>
                  <a:srgbClr val="00B0F0"/>
                </a:solidFill>
              </a:rPr>
              <a:t>prefix</a:t>
            </a:r>
            <a:r>
              <a:rPr lang="fr-FR" sz="1400" dirty="0">
                <a:solidFill>
                  <a:srgbClr val="00B0F0"/>
                </a:solidFill>
              </a:rPr>
              <a:t> --keys-</a:t>
            </a:r>
            <a:r>
              <a:rPr lang="fr-FR" sz="1400" dirty="0" err="1">
                <a:solidFill>
                  <a:srgbClr val="00B0F0"/>
                </a:solidFill>
              </a:rPr>
              <a:t>only</a:t>
            </a:r>
            <a:r>
              <a:rPr lang="fr-FR" sz="1400" dirty="0">
                <a:solidFill>
                  <a:srgbClr val="00B0F0"/>
                </a:solidFill>
              </a:rPr>
              <a:t>  --</a:t>
            </a:r>
            <a:r>
              <a:rPr lang="fr-FR" sz="1400" dirty="0" err="1">
                <a:solidFill>
                  <a:srgbClr val="00B0F0"/>
                </a:solidFill>
              </a:rPr>
              <a:t>endpoints</a:t>
            </a:r>
            <a:r>
              <a:rPr lang="fr-FR" sz="1400" dirty="0">
                <a:solidFill>
                  <a:srgbClr val="00B0F0"/>
                </a:solidFill>
              </a:rPr>
              <a:t>=https://127.0.0.1:2379 --</a:t>
            </a:r>
            <a:r>
              <a:rPr lang="fr-FR" sz="1400" dirty="0" err="1">
                <a:solidFill>
                  <a:srgbClr val="00B0F0"/>
                </a:solidFill>
              </a:rPr>
              <a:t>cacert</a:t>
            </a:r>
            <a:r>
              <a:rPr lang="fr-FR" sz="1400" dirty="0">
                <a:solidFill>
                  <a:srgbClr val="00B0F0"/>
                </a:solidFill>
              </a:rPr>
              <a:t>=/</a:t>
            </a:r>
            <a:r>
              <a:rPr lang="fr-FR" sz="1400" dirty="0" err="1">
                <a:solidFill>
                  <a:srgbClr val="00B0F0"/>
                </a:solidFill>
              </a:rPr>
              <a:t>etc</a:t>
            </a:r>
            <a:r>
              <a:rPr lang="fr-FR" sz="1400" dirty="0">
                <a:solidFill>
                  <a:srgbClr val="00B0F0"/>
                </a:solidFill>
              </a:rPr>
              <a:t>/</a:t>
            </a:r>
            <a:r>
              <a:rPr lang="fr-FR" sz="1400" dirty="0" err="1">
                <a:solidFill>
                  <a:srgbClr val="00B0F0"/>
                </a:solidFill>
              </a:rPr>
              <a:t>kubernetes</a:t>
            </a:r>
            <a:r>
              <a:rPr lang="fr-FR" sz="1400" dirty="0">
                <a:solidFill>
                  <a:srgbClr val="00B0F0"/>
                </a:solidFill>
              </a:rPr>
              <a:t>/</a:t>
            </a:r>
            <a:r>
              <a:rPr lang="fr-FR" sz="1400" dirty="0" err="1">
                <a:solidFill>
                  <a:srgbClr val="00B0F0"/>
                </a:solidFill>
              </a:rPr>
              <a:t>pki</a:t>
            </a:r>
            <a:r>
              <a:rPr lang="fr-FR" sz="1400" dirty="0">
                <a:solidFill>
                  <a:srgbClr val="00B0F0"/>
                </a:solidFill>
              </a:rPr>
              <a:t>/</a:t>
            </a:r>
            <a:r>
              <a:rPr lang="fr-FR" sz="1400" dirty="0" err="1">
                <a:solidFill>
                  <a:srgbClr val="00B0F0"/>
                </a:solidFill>
              </a:rPr>
              <a:t>etcd</a:t>
            </a:r>
            <a:r>
              <a:rPr lang="fr-FR" sz="1400" dirty="0">
                <a:solidFill>
                  <a:srgbClr val="00B0F0"/>
                </a:solidFill>
              </a:rPr>
              <a:t>/ca.crt --cert=/</a:t>
            </a:r>
            <a:r>
              <a:rPr lang="fr-FR" sz="1400" dirty="0" err="1">
                <a:solidFill>
                  <a:srgbClr val="00B0F0"/>
                </a:solidFill>
              </a:rPr>
              <a:t>etc</a:t>
            </a:r>
            <a:r>
              <a:rPr lang="fr-FR" sz="1400" dirty="0">
                <a:solidFill>
                  <a:srgbClr val="00B0F0"/>
                </a:solidFill>
              </a:rPr>
              <a:t>/</a:t>
            </a:r>
            <a:r>
              <a:rPr lang="fr-FR" sz="1400" dirty="0" err="1">
                <a:solidFill>
                  <a:srgbClr val="00B0F0"/>
                </a:solidFill>
              </a:rPr>
              <a:t>kubernetes</a:t>
            </a:r>
            <a:r>
              <a:rPr lang="fr-FR" sz="1400" dirty="0">
                <a:solidFill>
                  <a:srgbClr val="00B0F0"/>
                </a:solidFill>
              </a:rPr>
              <a:t>/</a:t>
            </a:r>
            <a:r>
              <a:rPr lang="fr-FR" sz="1400" dirty="0" err="1">
                <a:solidFill>
                  <a:srgbClr val="00B0F0"/>
                </a:solidFill>
              </a:rPr>
              <a:t>pki</a:t>
            </a:r>
            <a:r>
              <a:rPr lang="fr-FR" sz="1400" dirty="0">
                <a:solidFill>
                  <a:srgbClr val="00B0F0"/>
                </a:solidFill>
              </a:rPr>
              <a:t>/apiserver-etcd-client.crt --key=/</a:t>
            </a:r>
            <a:r>
              <a:rPr lang="fr-FR" sz="1400" dirty="0" err="1">
                <a:solidFill>
                  <a:srgbClr val="00B0F0"/>
                </a:solidFill>
              </a:rPr>
              <a:t>etc</a:t>
            </a:r>
            <a:r>
              <a:rPr lang="fr-FR" sz="1400" dirty="0">
                <a:solidFill>
                  <a:srgbClr val="00B0F0"/>
                </a:solidFill>
              </a:rPr>
              <a:t>/</a:t>
            </a:r>
            <a:r>
              <a:rPr lang="fr-FR" sz="1400" dirty="0" err="1">
                <a:solidFill>
                  <a:srgbClr val="00B0F0"/>
                </a:solidFill>
              </a:rPr>
              <a:t>kubernetes</a:t>
            </a:r>
            <a:r>
              <a:rPr lang="fr-FR" sz="1400" dirty="0">
                <a:solidFill>
                  <a:srgbClr val="00B0F0"/>
                </a:solidFill>
              </a:rPr>
              <a:t>/</a:t>
            </a:r>
            <a:r>
              <a:rPr lang="fr-FR" sz="1400" dirty="0" err="1">
                <a:solidFill>
                  <a:srgbClr val="00B0F0"/>
                </a:solidFill>
              </a:rPr>
              <a:t>pki</a:t>
            </a:r>
            <a:r>
              <a:rPr lang="fr-FR" sz="1400" dirty="0">
                <a:solidFill>
                  <a:srgbClr val="00B0F0"/>
                </a:solidFill>
              </a:rPr>
              <a:t>/</a:t>
            </a:r>
            <a:r>
              <a:rPr lang="fr-FR" sz="1400" dirty="0" err="1">
                <a:solidFill>
                  <a:srgbClr val="00B0F0"/>
                </a:solidFill>
              </a:rPr>
              <a:t>apiserver-etcd-client.key</a:t>
            </a:r>
            <a:r>
              <a:rPr lang="fr-FR" sz="1400" dirty="0">
                <a:solidFill>
                  <a:srgbClr val="00B0F0"/>
                </a:solidFill>
              </a:rPr>
              <a:t> </a:t>
            </a:r>
            <a:r>
              <a:rPr lang="fr-FR" sz="1400" dirty="0">
                <a:solidFill>
                  <a:srgbClr val="002060"/>
                </a:solidFill>
              </a:rPr>
              <a:t>"</a:t>
            </a:r>
          </a:p>
        </p:txBody>
      </p:sp>
    </p:spTree>
    <p:extLst>
      <p:ext uri="{BB962C8B-B14F-4D97-AF65-F5344CB8AC3E}">
        <p14:creationId xmlns:p14="http://schemas.microsoft.com/office/powerpoint/2010/main" val="328718915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rgbClr val="F4F3F4"/>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E7AABAA-C10A-4701-B3FB-AD199338AABC}"/>
              </a:ext>
            </a:extLst>
          </p:cNvPr>
          <p:cNvSpPr/>
          <p:nvPr/>
        </p:nvSpPr>
        <p:spPr>
          <a:xfrm>
            <a:off x="712014" y="162301"/>
            <a:ext cx="10489810" cy="1426031"/>
          </a:xfrm>
          <a:prstGeom prst="rect">
            <a:avLst/>
          </a:prstGeom>
        </p:spPr>
        <p:txBody>
          <a:bodyPr wrap="square">
            <a:spAutoFit/>
          </a:bodyPr>
          <a:lstStyle/>
          <a:p>
            <a:pPr algn="ctr">
              <a:spcAft>
                <a:spcPts val="750"/>
              </a:spcAft>
            </a:pPr>
            <a:r>
              <a:rPr lang="en-US" sz="4000" dirty="0" err="1">
                <a:solidFill>
                  <a:srgbClr val="03A1A4"/>
                </a:solidFill>
                <a:latin typeface="Tw Cen MT" panose="020B0602020104020603" pitchFamily="34" charset="0"/>
              </a:rPr>
              <a:t>TroubleShooting</a:t>
            </a:r>
            <a:endParaRPr lang="en-US" sz="4000" dirty="0">
              <a:solidFill>
                <a:srgbClr val="03A1A4"/>
              </a:solidFill>
              <a:latin typeface="Tw Cen MT" panose="020B0602020104020603" pitchFamily="34" charset="0"/>
            </a:endParaRPr>
          </a:p>
          <a:p>
            <a:pPr algn="ctr">
              <a:spcAft>
                <a:spcPts val="750"/>
              </a:spcAft>
            </a:pPr>
            <a:r>
              <a:rPr lang="en-US" sz="4000" dirty="0">
                <a:solidFill>
                  <a:schemeClr val="tx2"/>
                </a:solidFill>
                <a:latin typeface="Tw Cen MT" panose="020B0602020104020603" pitchFamily="34" charset="0"/>
              </a:rPr>
              <a:t>Pods</a:t>
            </a:r>
          </a:p>
        </p:txBody>
      </p:sp>
      <p:pic>
        <p:nvPicPr>
          <p:cNvPr id="4" name="Picture 3">
            <a:extLst>
              <a:ext uri="{FF2B5EF4-FFF2-40B4-BE49-F238E27FC236}">
                <a16:creationId xmlns:a16="http://schemas.microsoft.com/office/drawing/2014/main" id="{5E91EF8F-4D1D-4A19-BBFE-A4D78855178F}"/>
              </a:ext>
            </a:extLst>
          </p:cNvPr>
          <p:cNvPicPr>
            <a:picLocks noChangeAspect="1"/>
          </p:cNvPicPr>
          <p:nvPr/>
        </p:nvPicPr>
        <p:blipFill rotWithShape="1">
          <a:blip r:embed="rId2"/>
          <a:srcRect t="15961" r="2022"/>
          <a:stretch/>
        </p:blipFill>
        <p:spPr>
          <a:xfrm>
            <a:off x="712014" y="1537531"/>
            <a:ext cx="7218911" cy="4994392"/>
          </a:xfrm>
          <a:prstGeom prst="rect">
            <a:avLst/>
          </a:prstGeom>
        </p:spPr>
      </p:pic>
    </p:spTree>
    <p:extLst>
      <p:ext uri="{BB962C8B-B14F-4D97-AF65-F5344CB8AC3E}">
        <p14:creationId xmlns:p14="http://schemas.microsoft.com/office/powerpoint/2010/main" val="93084939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rgbClr val="F4F3F4"/>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E7AABAA-C10A-4701-B3FB-AD199338AABC}"/>
              </a:ext>
            </a:extLst>
          </p:cNvPr>
          <p:cNvSpPr/>
          <p:nvPr/>
        </p:nvSpPr>
        <p:spPr>
          <a:xfrm>
            <a:off x="712014" y="230541"/>
            <a:ext cx="10489810" cy="1426031"/>
          </a:xfrm>
          <a:prstGeom prst="rect">
            <a:avLst/>
          </a:prstGeom>
        </p:spPr>
        <p:txBody>
          <a:bodyPr wrap="square">
            <a:spAutoFit/>
          </a:bodyPr>
          <a:lstStyle/>
          <a:p>
            <a:pPr algn="ctr">
              <a:spcAft>
                <a:spcPts val="750"/>
              </a:spcAft>
            </a:pPr>
            <a:r>
              <a:rPr lang="en-US" sz="4000" dirty="0" err="1">
                <a:solidFill>
                  <a:srgbClr val="03A1A4"/>
                </a:solidFill>
                <a:latin typeface="Tw Cen MT" panose="020B0602020104020603" pitchFamily="34" charset="0"/>
              </a:rPr>
              <a:t>TroubleShooting</a:t>
            </a:r>
            <a:endParaRPr lang="en-US" sz="4000" dirty="0">
              <a:solidFill>
                <a:srgbClr val="03A1A4"/>
              </a:solidFill>
              <a:latin typeface="Tw Cen MT" panose="020B0602020104020603" pitchFamily="34" charset="0"/>
            </a:endParaRPr>
          </a:p>
          <a:p>
            <a:pPr algn="ctr">
              <a:spcAft>
                <a:spcPts val="750"/>
              </a:spcAft>
            </a:pPr>
            <a:r>
              <a:rPr lang="en-US" sz="4000" dirty="0">
                <a:solidFill>
                  <a:schemeClr val="tx2"/>
                </a:solidFill>
                <a:latin typeface="Tw Cen MT" panose="020B0602020104020603" pitchFamily="34" charset="0"/>
              </a:rPr>
              <a:t>Worker Nodes</a:t>
            </a:r>
          </a:p>
        </p:txBody>
      </p:sp>
      <p:pic>
        <p:nvPicPr>
          <p:cNvPr id="2" name="Picture 1">
            <a:extLst>
              <a:ext uri="{FF2B5EF4-FFF2-40B4-BE49-F238E27FC236}">
                <a16:creationId xmlns:a16="http://schemas.microsoft.com/office/drawing/2014/main" id="{C0A38EEB-14CA-49C8-B1DB-6D3D0392A44D}"/>
              </a:ext>
            </a:extLst>
          </p:cNvPr>
          <p:cNvPicPr>
            <a:picLocks noChangeAspect="1"/>
          </p:cNvPicPr>
          <p:nvPr/>
        </p:nvPicPr>
        <p:blipFill rotWithShape="1">
          <a:blip r:embed="rId2"/>
          <a:srcRect t="11095" r="1666"/>
          <a:stretch/>
        </p:blipFill>
        <p:spPr>
          <a:xfrm>
            <a:off x="445897" y="1856095"/>
            <a:ext cx="8588921" cy="4276436"/>
          </a:xfrm>
          <a:prstGeom prst="rect">
            <a:avLst/>
          </a:prstGeom>
        </p:spPr>
      </p:pic>
    </p:spTree>
    <p:extLst>
      <p:ext uri="{BB962C8B-B14F-4D97-AF65-F5344CB8AC3E}">
        <p14:creationId xmlns:p14="http://schemas.microsoft.com/office/powerpoint/2010/main" val="282447942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rgbClr val="F4F3F4"/>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E7AABAA-C10A-4701-B3FB-AD199338AABC}"/>
              </a:ext>
            </a:extLst>
          </p:cNvPr>
          <p:cNvSpPr/>
          <p:nvPr/>
        </p:nvSpPr>
        <p:spPr>
          <a:xfrm>
            <a:off x="712014" y="230541"/>
            <a:ext cx="10489810" cy="1426031"/>
          </a:xfrm>
          <a:prstGeom prst="rect">
            <a:avLst/>
          </a:prstGeom>
        </p:spPr>
        <p:txBody>
          <a:bodyPr wrap="square">
            <a:spAutoFit/>
          </a:bodyPr>
          <a:lstStyle/>
          <a:p>
            <a:pPr algn="ctr">
              <a:spcAft>
                <a:spcPts val="750"/>
              </a:spcAft>
            </a:pPr>
            <a:r>
              <a:rPr lang="en-US" sz="4000" dirty="0" err="1">
                <a:solidFill>
                  <a:srgbClr val="03A1A4"/>
                </a:solidFill>
                <a:latin typeface="Tw Cen MT" panose="020B0602020104020603" pitchFamily="34" charset="0"/>
              </a:rPr>
              <a:t>TroubleShooting</a:t>
            </a:r>
            <a:endParaRPr lang="en-US" sz="4000" dirty="0">
              <a:solidFill>
                <a:srgbClr val="03A1A4"/>
              </a:solidFill>
              <a:latin typeface="Tw Cen MT" panose="020B0602020104020603" pitchFamily="34" charset="0"/>
            </a:endParaRPr>
          </a:p>
          <a:p>
            <a:pPr algn="ctr">
              <a:spcAft>
                <a:spcPts val="750"/>
              </a:spcAft>
            </a:pPr>
            <a:r>
              <a:rPr lang="en-US" sz="4000" dirty="0">
                <a:solidFill>
                  <a:schemeClr val="tx2"/>
                </a:solidFill>
                <a:latin typeface="Tw Cen MT" panose="020B0602020104020603" pitchFamily="34" charset="0"/>
              </a:rPr>
              <a:t>Master Node</a:t>
            </a:r>
          </a:p>
        </p:txBody>
      </p:sp>
      <p:pic>
        <p:nvPicPr>
          <p:cNvPr id="5" name="Picture 4">
            <a:extLst>
              <a:ext uri="{FF2B5EF4-FFF2-40B4-BE49-F238E27FC236}">
                <a16:creationId xmlns:a16="http://schemas.microsoft.com/office/drawing/2014/main" id="{23D6456B-26C9-4181-AFAB-02F4FA190C51}"/>
              </a:ext>
            </a:extLst>
          </p:cNvPr>
          <p:cNvPicPr>
            <a:picLocks noChangeAspect="1"/>
          </p:cNvPicPr>
          <p:nvPr/>
        </p:nvPicPr>
        <p:blipFill>
          <a:blip r:embed="rId2"/>
          <a:stretch>
            <a:fillRect/>
          </a:stretch>
        </p:blipFill>
        <p:spPr>
          <a:xfrm>
            <a:off x="552450" y="1787075"/>
            <a:ext cx="5543550" cy="2219325"/>
          </a:xfrm>
          <a:prstGeom prst="rect">
            <a:avLst/>
          </a:prstGeom>
        </p:spPr>
      </p:pic>
      <p:pic>
        <p:nvPicPr>
          <p:cNvPr id="6" name="Picture 5">
            <a:extLst>
              <a:ext uri="{FF2B5EF4-FFF2-40B4-BE49-F238E27FC236}">
                <a16:creationId xmlns:a16="http://schemas.microsoft.com/office/drawing/2014/main" id="{E0FA0032-5E2D-45B9-8E97-48CB84F9613C}"/>
              </a:ext>
            </a:extLst>
          </p:cNvPr>
          <p:cNvPicPr>
            <a:picLocks noChangeAspect="1"/>
          </p:cNvPicPr>
          <p:nvPr/>
        </p:nvPicPr>
        <p:blipFill>
          <a:blip r:embed="rId3"/>
          <a:stretch>
            <a:fillRect/>
          </a:stretch>
        </p:blipFill>
        <p:spPr>
          <a:xfrm>
            <a:off x="552450" y="4136903"/>
            <a:ext cx="7905750" cy="2047875"/>
          </a:xfrm>
          <a:prstGeom prst="rect">
            <a:avLst/>
          </a:prstGeom>
        </p:spPr>
      </p:pic>
      <p:pic>
        <p:nvPicPr>
          <p:cNvPr id="7" name="Picture 6">
            <a:extLst>
              <a:ext uri="{FF2B5EF4-FFF2-40B4-BE49-F238E27FC236}">
                <a16:creationId xmlns:a16="http://schemas.microsoft.com/office/drawing/2014/main" id="{2193A111-4FD0-4F92-B52E-A9CDA0F9D71A}"/>
              </a:ext>
            </a:extLst>
          </p:cNvPr>
          <p:cNvPicPr>
            <a:picLocks noChangeAspect="1"/>
          </p:cNvPicPr>
          <p:nvPr/>
        </p:nvPicPr>
        <p:blipFill rotWithShape="1">
          <a:blip r:embed="rId4"/>
          <a:srcRect l="19271" r="18510"/>
          <a:stretch/>
        </p:blipFill>
        <p:spPr>
          <a:xfrm>
            <a:off x="6464490" y="2547437"/>
            <a:ext cx="5012694" cy="1589466"/>
          </a:xfrm>
          <a:prstGeom prst="rect">
            <a:avLst/>
          </a:prstGeom>
        </p:spPr>
      </p:pic>
    </p:spTree>
    <p:extLst>
      <p:ext uri="{BB962C8B-B14F-4D97-AF65-F5344CB8AC3E}">
        <p14:creationId xmlns:p14="http://schemas.microsoft.com/office/powerpoint/2010/main" val="104705500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rgbClr val="F4F3F4"/>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E7AABAA-C10A-4701-B3FB-AD199338AABC}"/>
              </a:ext>
            </a:extLst>
          </p:cNvPr>
          <p:cNvSpPr/>
          <p:nvPr/>
        </p:nvSpPr>
        <p:spPr>
          <a:xfrm>
            <a:off x="712014" y="230541"/>
            <a:ext cx="10489810" cy="1426031"/>
          </a:xfrm>
          <a:prstGeom prst="rect">
            <a:avLst/>
          </a:prstGeom>
        </p:spPr>
        <p:txBody>
          <a:bodyPr wrap="square">
            <a:spAutoFit/>
          </a:bodyPr>
          <a:lstStyle/>
          <a:p>
            <a:pPr algn="ctr">
              <a:spcAft>
                <a:spcPts val="750"/>
              </a:spcAft>
            </a:pPr>
            <a:r>
              <a:rPr lang="en-US" sz="4000" dirty="0" err="1">
                <a:solidFill>
                  <a:srgbClr val="03A1A4"/>
                </a:solidFill>
                <a:latin typeface="Tw Cen MT" panose="020B0602020104020603" pitchFamily="34" charset="0"/>
              </a:rPr>
              <a:t>TroubleShooting</a:t>
            </a:r>
            <a:endParaRPr lang="en-US" sz="4000" dirty="0">
              <a:solidFill>
                <a:srgbClr val="03A1A4"/>
              </a:solidFill>
              <a:latin typeface="Tw Cen MT" panose="020B0602020104020603" pitchFamily="34" charset="0"/>
            </a:endParaRPr>
          </a:p>
          <a:p>
            <a:pPr algn="ctr">
              <a:spcAft>
                <a:spcPts val="750"/>
              </a:spcAft>
            </a:pPr>
            <a:r>
              <a:rPr lang="en-US" sz="4000" dirty="0" err="1">
                <a:solidFill>
                  <a:schemeClr val="tx2"/>
                </a:solidFill>
                <a:latin typeface="Tw Cen MT" panose="020B0602020104020603" pitchFamily="34" charset="0"/>
              </a:rPr>
              <a:t>Kubelet</a:t>
            </a:r>
            <a:r>
              <a:rPr lang="en-US" sz="4000" dirty="0">
                <a:solidFill>
                  <a:schemeClr val="tx2"/>
                </a:solidFill>
                <a:latin typeface="Tw Cen MT" panose="020B0602020104020603" pitchFamily="34" charset="0"/>
              </a:rPr>
              <a:t> Agent</a:t>
            </a:r>
          </a:p>
        </p:txBody>
      </p:sp>
      <p:pic>
        <p:nvPicPr>
          <p:cNvPr id="4" name="Picture 3">
            <a:extLst>
              <a:ext uri="{FF2B5EF4-FFF2-40B4-BE49-F238E27FC236}">
                <a16:creationId xmlns:a16="http://schemas.microsoft.com/office/drawing/2014/main" id="{C2976974-11AE-4352-9D68-42CF0D0FE64B}"/>
              </a:ext>
            </a:extLst>
          </p:cNvPr>
          <p:cNvPicPr>
            <a:picLocks noChangeAspect="1"/>
          </p:cNvPicPr>
          <p:nvPr/>
        </p:nvPicPr>
        <p:blipFill rotWithShape="1">
          <a:blip r:embed="rId2"/>
          <a:srcRect r="32591" b="46363"/>
          <a:stretch/>
        </p:blipFill>
        <p:spPr>
          <a:xfrm>
            <a:off x="1228696" y="1985846"/>
            <a:ext cx="9734608" cy="2163073"/>
          </a:xfrm>
          <a:prstGeom prst="rect">
            <a:avLst/>
          </a:prstGeom>
        </p:spPr>
      </p:pic>
      <p:sp>
        <p:nvSpPr>
          <p:cNvPr id="5" name="Rectangle 4">
            <a:extLst>
              <a:ext uri="{FF2B5EF4-FFF2-40B4-BE49-F238E27FC236}">
                <a16:creationId xmlns:a16="http://schemas.microsoft.com/office/drawing/2014/main" id="{EA0B364F-5054-4B15-B932-953767810710}"/>
              </a:ext>
            </a:extLst>
          </p:cNvPr>
          <p:cNvSpPr/>
          <p:nvPr/>
        </p:nvSpPr>
        <p:spPr>
          <a:xfrm>
            <a:off x="1228695" y="4800179"/>
            <a:ext cx="9334672" cy="1754326"/>
          </a:xfrm>
          <a:prstGeom prst="rect">
            <a:avLst/>
          </a:prstGeom>
        </p:spPr>
        <p:txBody>
          <a:bodyPr wrap="square">
            <a:spAutoFit/>
          </a:bodyPr>
          <a:lstStyle/>
          <a:p>
            <a:r>
              <a:rPr lang="fr-FR" dirty="0" err="1">
                <a:solidFill>
                  <a:srgbClr val="3B5998"/>
                </a:solidFill>
              </a:rPr>
              <a:t>Kubelet</a:t>
            </a:r>
            <a:r>
              <a:rPr lang="fr-FR" dirty="0">
                <a:solidFill>
                  <a:srgbClr val="3B5998"/>
                </a:solidFill>
              </a:rPr>
              <a:t> Service config:</a:t>
            </a:r>
          </a:p>
          <a:p>
            <a:endParaRPr lang="fr-FR" dirty="0"/>
          </a:p>
          <a:p>
            <a:r>
              <a:rPr lang="fr-FR" b="1" dirty="0"/>
              <a:t>/</a:t>
            </a:r>
            <a:r>
              <a:rPr lang="fr-FR" b="1" dirty="0" err="1"/>
              <a:t>etc</a:t>
            </a:r>
            <a:r>
              <a:rPr lang="fr-FR" b="1" dirty="0"/>
              <a:t>/</a:t>
            </a:r>
            <a:r>
              <a:rPr lang="fr-FR" b="1" dirty="0" err="1"/>
              <a:t>systemd</a:t>
            </a:r>
            <a:r>
              <a:rPr lang="fr-FR" b="1" dirty="0"/>
              <a:t>/system/</a:t>
            </a:r>
            <a:r>
              <a:rPr lang="fr-FR" b="1" dirty="0" err="1"/>
              <a:t>kubelet.service.d</a:t>
            </a:r>
            <a:r>
              <a:rPr lang="fr-FR" b="1" dirty="0"/>
              <a:t>/10-kubeadm.conf</a:t>
            </a:r>
          </a:p>
          <a:p>
            <a:r>
              <a:rPr lang="fr-FR" b="1" dirty="0"/>
              <a:t>/</a:t>
            </a:r>
            <a:r>
              <a:rPr lang="fr-FR" b="1" dirty="0" err="1"/>
              <a:t>etc</a:t>
            </a:r>
            <a:r>
              <a:rPr lang="fr-FR" b="1" dirty="0"/>
              <a:t>/</a:t>
            </a:r>
            <a:r>
              <a:rPr lang="fr-FR" b="1" dirty="0" err="1"/>
              <a:t>systemd</a:t>
            </a:r>
            <a:r>
              <a:rPr lang="fr-FR" b="1" dirty="0"/>
              <a:t>/system/</a:t>
            </a:r>
            <a:r>
              <a:rPr lang="fr-FR" b="1" dirty="0" err="1"/>
              <a:t>kubelet.service</a:t>
            </a:r>
            <a:r>
              <a:rPr lang="fr-FR" b="1" dirty="0"/>
              <a:t> </a:t>
            </a:r>
          </a:p>
          <a:p>
            <a:r>
              <a:rPr lang="fr-FR" b="1" dirty="0"/>
              <a:t>/</a:t>
            </a:r>
            <a:r>
              <a:rPr lang="fr-FR" b="1" dirty="0" err="1"/>
              <a:t>etc</a:t>
            </a:r>
            <a:r>
              <a:rPr lang="fr-FR" b="1" dirty="0"/>
              <a:t>/</a:t>
            </a:r>
            <a:r>
              <a:rPr lang="fr-FR" b="1" dirty="0" err="1"/>
              <a:t>kubernetes</a:t>
            </a:r>
            <a:r>
              <a:rPr lang="fr-FR" b="1" dirty="0"/>
              <a:t>/</a:t>
            </a:r>
            <a:r>
              <a:rPr lang="fr-FR" b="1" dirty="0" err="1"/>
              <a:t>kubelet.conf</a:t>
            </a:r>
            <a:endParaRPr lang="fr-FR" b="1" dirty="0"/>
          </a:p>
          <a:p>
            <a:r>
              <a:rPr lang="fr-FR" b="1" dirty="0"/>
              <a:t>/var/lib/</a:t>
            </a:r>
            <a:r>
              <a:rPr lang="fr-FR" b="1" dirty="0" err="1"/>
              <a:t>kubelet</a:t>
            </a:r>
            <a:r>
              <a:rPr lang="fr-FR" b="1" dirty="0"/>
              <a:t>/</a:t>
            </a:r>
            <a:r>
              <a:rPr lang="fr-FR" b="1" dirty="0" err="1"/>
              <a:t>config.yaml</a:t>
            </a:r>
            <a:endParaRPr lang="fr-FR" b="1" dirty="0"/>
          </a:p>
        </p:txBody>
      </p:sp>
    </p:spTree>
    <p:extLst>
      <p:ext uri="{BB962C8B-B14F-4D97-AF65-F5344CB8AC3E}">
        <p14:creationId xmlns:p14="http://schemas.microsoft.com/office/powerpoint/2010/main" val="36117574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rgbClr val="F4F3F4"/>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E7AABAA-C10A-4701-B3FB-AD199338AABC}"/>
              </a:ext>
            </a:extLst>
          </p:cNvPr>
          <p:cNvSpPr/>
          <p:nvPr/>
        </p:nvSpPr>
        <p:spPr>
          <a:xfrm>
            <a:off x="698366" y="912929"/>
            <a:ext cx="10489810" cy="707886"/>
          </a:xfrm>
          <a:prstGeom prst="rect">
            <a:avLst/>
          </a:prstGeom>
        </p:spPr>
        <p:txBody>
          <a:bodyPr wrap="square">
            <a:spAutoFit/>
          </a:bodyPr>
          <a:lstStyle/>
          <a:p>
            <a:pPr algn="ctr">
              <a:spcAft>
                <a:spcPts val="750"/>
              </a:spcAft>
            </a:pPr>
            <a:r>
              <a:rPr lang="en-US" sz="4000" dirty="0">
                <a:solidFill>
                  <a:schemeClr val="accent2"/>
                </a:solidFill>
                <a:latin typeface="Tw Cen MT" panose="020B0602020104020603" pitchFamily="34" charset="0"/>
              </a:rPr>
              <a:t>LAB</a:t>
            </a:r>
          </a:p>
        </p:txBody>
      </p:sp>
      <p:sp>
        <p:nvSpPr>
          <p:cNvPr id="2" name="Rectangle 1">
            <a:extLst>
              <a:ext uri="{FF2B5EF4-FFF2-40B4-BE49-F238E27FC236}">
                <a16:creationId xmlns:a16="http://schemas.microsoft.com/office/drawing/2014/main" id="{0C6BF029-E5EF-40C8-B9DD-8EEFA2939518}"/>
              </a:ext>
            </a:extLst>
          </p:cNvPr>
          <p:cNvSpPr/>
          <p:nvPr/>
        </p:nvSpPr>
        <p:spPr>
          <a:xfrm>
            <a:off x="446992" y="2778288"/>
            <a:ext cx="11298016" cy="369332"/>
          </a:xfrm>
          <a:prstGeom prst="rect">
            <a:avLst/>
          </a:prstGeom>
        </p:spPr>
        <p:txBody>
          <a:bodyPr wrap="square">
            <a:spAutoFit/>
          </a:bodyPr>
          <a:lstStyle/>
          <a:p>
            <a:r>
              <a:rPr lang="fr-FR">
                <a:solidFill>
                  <a:srgbClr val="007791"/>
                </a:solidFill>
                <a:latin typeface="open sans"/>
                <a:hlinkClick r:id="rId2"/>
              </a:rPr>
              <a:t>https://kodekloud.com/courses/certified-kubernetes-administrator-with-practice-tests-labs/lectures/12038892</a:t>
            </a:r>
            <a:endParaRPr lang="fr-FR" dirty="0"/>
          </a:p>
        </p:txBody>
      </p:sp>
      <p:sp>
        <p:nvSpPr>
          <p:cNvPr id="6" name="Rectangle 5">
            <a:extLst>
              <a:ext uri="{FF2B5EF4-FFF2-40B4-BE49-F238E27FC236}">
                <a16:creationId xmlns:a16="http://schemas.microsoft.com/office/drawing/2014/main" id="{69E76999-E536-4186-BC6A-E0E7DB28C092}"/>
              </a:ext>
            </a:extLst>
          </p:cNvPr>
          <p:cNvSpPr/>
          <p:nvPr/>
        </p:nvSpPr>
        <p:spPr>
          <a:xfrm>
            <a:off x="446992" y="3856462"/>
            <a:ext cx="11745008" cy="369332"/>
          </a:xfrm>
          <a:prstGeom prst="rect">
            <a:avLst/>
          </a:prstGeom>
        </p:spPr>
        <p:txBody>
          <a:bodyPr wrap="square">
            <a:spAutoFit/>
          </a:bodyPr>
          <a:lstStyle/>
          <a:p>
            <a:r>
              <a:rPr lang="fr-FR" dirty="0">
                <a:solidFill>
                  <a:srgbClr val="007791"/>
                </a:solidFill>
                <a:latin typeface="open sans"/>
                <a:hlinkClick r:id="rId3"/>
              </a:rPr>
              <a:t>https://kodekloud.com/courses/certified-kubernetes-administrator-with-practice-tests-labs/lectures/12038894</a:t>
            </a:r>
            <a:endParaRPr lang="fr-FR" dirty="0"/>
          </a:p>
        </p:txBody>
      </p:sp>
    </p:spTree>
    <p:extLst>
      <p:ext uri="{BB962C8B-B14F-4D97-AF65-F5344CB8AC3E}">
        <p14:creationId xmlns:p14="http://schemas.microsoft.com/office/powerpoint/2010/main" val="259541253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rgbClr val="F4F3F4"/>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E7AABAA-C10A-4701-B3FB-AD199338AABC}"/>
              </a:ext>
            </a:extLst>
          </p:cNvPr>
          <p:cNvSpPr/>
          <p:nvPr/>
        </p:nvSpPr>
        <p:spPr>
          <a:xfrm>
            <a:off x="851095" y="2156426"/>
            <a:ext cx="10489810" cy="2041585"/>
          </a:xfrm>
          <a:prstGeom prst="rect">
            <a:avLst/>
          </a:prstGeom>
        </p:spPr>
        <p:txBody>
          <a:bodyPr wrap="square">
            <a:spAutoFit/>
          </a:bodyPr>
          <a:lstStyle/>
          <a:p>
            <a:pPr algn="ctr">
              <a:spcAft>
                <a:spcPts val="750"/>
              </a:spcAft>
            </a:pPr>
            <a:r>
              <a:rPr lang="en-US" sz="6000" dirty="0">
                <a:solidFill>
                  <a:srgbClr val="03A1A4"/>
                </a:solidFill>
                <a:latin typeface="Tw Cen MT" panose="020B0602020104020603" pitchFamily="34" charset="0"/>
              </a:rPr>
              <a:t>THE END</a:t>
            </a:r>
          </a:p>
          <a:p>
            <a:pPr algn="ctr">
              <a:spcAft>
                <a:spcPts val="750"/>
              </a:spcAft>
            </a:pPr>
            <a:r>
              <a:rPr lang="en-US" sz="6000" dirty="0">
                <a:solidFill>
                  <a:schemeClr val="tx2"/>
                </a:solidFill>
                <a:latin typeface="Tw Cen MT" panose="020B0602020104020603" pitchFamily="34" charset="0"/>
              </a:rPr>
              <a:t>Thank you </a:t>
            </a:r>
            <a:r>
              <a:rPr lang="en-US" sz="6000" dirty="0">
                <a:solidFill>
                  <a:schemeClr val="tx2"/>
                </a:solidFill>
                <a:latin typeface="Tw Cen MT" panose="020B0602020104020603" pitchFamily="34" charset="0"/>
                <a:sym typeface="Wingdings" panose="05000000000000000000" pitchFamily="2" charset="2"/>
              </a:rPr>
              <a:t></a:t>
            </a:r>
            <a:endParaRPr lang="en-US" sz="6000" dirty="0">
              <a:solidFill>
                <a:schemeClr val="tx2"/>
              </a:solidFill>
              <a:latin typeface="Tw Cen MT" panose="020B0602020104020603" pitchFamily="34" charset="0"/>
            </a:endParaRPr>
          </a:p>
        </p:txBody>
      </p:sp>
    </p:spTree>
    <p:extLst>
      <p:ext uri="{BB962C8B-B14F-4D97-AF65-F5344CB8AC3E}">
        <p14:creationId xmlns:p14="http://schemas.microsoft.com/office/powerpoint/2010/main" val="244894439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1">
      <a:majorFont>
        <a:latin typeface="Century Gothic"/>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26424</TotalTime>
  <Words>1526</Words>
  <Application>Microsoft Office PowerPoint</Application>
  <PresentationFormat>Widescreen</PresentationFormat>
  <Paragraphs>347</Paragraphs>
  <Slides>96</Slides>
  <Notes>0</Notes>
  <HiddenSlides>0</HiddenSlides>
  <MMClips>0</MMClips>
  <ScaleCrop>false</ScaleCrop>
  <HeadingPairs>
    <vt:vector size="8" baseType="variant">
      <vt:variant>
        <vt:lpstr>Fonts Used</vt:lpstr>
      </vt:variant>
      <vt:variant>
        <vt:i4>13</vt:i4>
      </vt:variant>
      <vt:variant>
        <vt:lpstr>Theme</vt:lpstr>
      </vt:variant>
      <vt:variant>
        <vt:i4>1</vt:i4>
      </vt:variant>
      <vt:variant>
        <vt:lpstr>Embedded OLE Servers</vt:lpstr>
      </vt:variant>
      <vt:variant>
        <vt:i4>2</vt:i4>
      </vt:variant>
      <vt:variant>
        <vt:lpstr>Slide Titles</vt:lpstr>
      </vt:variant>
      <vt:variant>
        <vt:i4>96</vt:i4>
      </vt:variant>
    </vt:vector>
  </HeadingPairs>
  <TitlesOfParts>
    <vt:vector size="112" baseType="lpstr">
      <vt:lpstr>-apple-system</vt:lpstr>
      <vt:lpstr>Arial</vt:lpstr>
      <vt:lpstr>Calibri</vt:lpstr>
      <vt:lpstr>Calibri Light</vt:lpstr>
      <vt:lpstr>Century Gothic</vt:lpstr>
      <vt:lpstr>Consolas</vt:lpstr>
      <vt:lpstr>inherit</vt:lpstr>
      <vt:lpstr>Open Sans</vt:lpstr>
      <vt:lpstr>Open Sans</vt:lpstr>
      <vt:lpstr>Roboto</vt:lpstr>
      <vt:lpstr>Roboto Mono</vt:lpstr>
      <vt:lpstr>SFMono-Regular</vt:lpstr>
      <vt:lpstr>Tw Cen MT</vt:lpstr>
      <vt:lpstr>Office Theme</vt:lpstr>
      <vt:lpstr>Document</vt:lpstr>
      <vt:lpstr>Packager Shell Object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OUHDID, Zouhair (ext)</dc:creator>
  <cp:lastModifiedBy>OUHDID, Zouhair (ext)</cp:lastModifiedBy>
  <cp:revision>482</cp:revision>
  <dcterms:created xsi:type="dcterms:W3CDTF">2020-02-17T19:35:08Z</dcterms:created>
  <dcterms:modified xsi:type="dcterms:W3CDTF">2020-04-16T09:39:21Z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112e00b9-34e2-4b26-a577-af1fd0f9f7ee_Enabled">
    <vt:lpwstr>True</vt:lpwstr>
  </property>
  <property fmtid="{D5CDD505-2E9C-101B-9397-08002B2CF9AE}" pid="3" name="MSIP_Label_112e00b9-34e2-4b26-a577-af1fd0f9f7ee_SiteId">
    <vt:lpwstr>33440fc6-b7c7-412c-bb73-0e70b0198d5a</vt:lpwstr>
  </property>
  <property fmtid="{D5CDD505-2E9C-101B-9397-08002B2CF9AE}" pid="4" name="MSIP_Label_112e00b9-34e2-4b26-a577-af1fd0f9f7ee_Owner">
    <vt:lpwstr>zouhair.ouhdid.external@atos.net</vt:lpwstr>
  </property>
  <property fmtid="{D5CDD505-2E9C-101B-9397-08002B2CF9AE}" pid="5" name="MSIP_Label_112e00b9-34e2-4b26-a577-af1fd0f9f7ee_SetDate">
    <vt:lpwstr>2020-02-17T19:35:24.8046073Z</vt:lpwstr>
  </property>
  <property fmtid="{D5CDD505-2E9C-101B-9397-08002B2CF9AE}" pid="6" name="MSIP_Label_112e00b9-34e2-4b26-a577-af1fd0f9f7ee_Name">
    <vt:lpwstr>Atos For Internal Use</vt:lpwstr>
  </property>
  <property fmtid="{D5CDD505-2E9C-101B-9397-08002B2CF9AE}" pid="7" name="MSIP_Label_112e00b9-34e2-4b26-a577-af1fd0f9f7ee_Application">
    <vt:lpwstr>Microsoft Azure Information Protection</vt:lpwstr>
  </property>
  <property fmtid="{D5CDD505-2E9C-101B-9397-08002B2CF9AE}" pid="8" name="MSIP_Label_112e00b9-34e2-4b26-a577-af1fd0f9f7ee_ActionId">
    <vt:lpwstr>364bce0e-fa46-4bb9-b5ae-ac2694d09ef9</vt:lpwstr>
  </property>
  <property fmtid="{D5CDD505-2E9C-101B-9397-08002B2CF9AE}" pid="9" name="MSIP_Label_112e00b9-34e2-4b26-a577-af1fd0f9f7ee_Extended_MSFT_Method">
    <vt:lpwstr>Automatic</vt:lpwstr>
  </property>
  <property fmtid="{D5CDD505-2E9C-101B-9397-08002B2CF9AE}" pid="10" name="MSIP_Label_e463cba9-5f6c-478d-9329-7b2295e4e8ed_Enabled">
    <vt:lpwstr>True</vt:lpwstr>
  </property>
  <property fmtid="{D5CDD505-2E9C-101B-9397-08002B2CF9AE}" pid="11" name="MSIP_Label_e463cba9-5f6c-478d-9329-7b2295e4e8ed_SiteId">
    <vt:lpwstr>33440fc6-b7c7-412c-bb73-0e70b0198d5a</vt:lpwstr>
  </property>
  <property fmtid="{D5CDD505-2E9C-101B-9397-08002B2CF9AE}" pid="12" name="MSIP_Label_e463cba9-5f6c-478d-9329-7b2295e4e8ed_Owner">
    <vt:lpwstr>zouhair.ouhdid.external@atos.net</vt:lpwstr>
  </property>
  <property fmtid="{D5CDD505-2E9C-101B-9397-08002B2CF9AE}" pid="13" name="MSIP_Label_e463cba9-5f6c-478d-9329-7b2295e4e8ed_SetDate">
    <vt:lpwstr>2020-02-17T19:35:24.8046073Z</vt:lpwstr>
  </property>
  <property fmtid="{D5CDD505-2E9C-101B-9397-08002B2CF9AE}" pid="14" name="MSIP_Label_e463cba9-5f6c-478d-9329-7b2295e4e8ed_Name">
    <vt:lpwstr>Atos For Internal Use - All Employees</vt:lpwstr>
  </property>
  <property fmtid="{D5CDD505-2E9C-101B-9397-08002B2CF9AE}" pid="15" name="MSIP_Label_e463cba9-5f6c-478d-9329-7b2295e4e8ed_Application">
    <vt:lpwstr>Microsoft Azure Information Protection</vt:lpwstr>
  </property>
  <property fmtid="{D5CDD505-2E9C-101B-9397-08002B2CF9AE}" pid="16" name="MSIP_Label_e463cba9-5f6c-478d-9329-7b2295e4e8ed_ActionId">
    <vt:lpwstr>364bce0e-fa46-4bb9-b5ae-ac2694d09ef9</vt:lpwstr>
  </property>
  <property fmtid="{D5CDD505-2E9C-101B-9397-08002B2CF9AE}" pid="17" name="MSIP_Label_e463cba9-5f6c-478d-9329-7b2295e4e8ed_Parent">
    <vt:lpwstr>112e00b9-34e2-4b26-a577-af1fd0f9f7ee</vt:lpwstr>
  </property>
  <property fmtid="{D5CDD505-2E9C-101B-9397-08002B2CF9AE}" pid="18" name="MSIP_Label_e463cba9-5f6c-478d-9329-7b2295e4e8ed_Extended_MSFT_Method">
    <vt:lpwstr>Automatic</vt:lpwstr>
  </property>
  <property fmtid="{D5CDD505-2E9C-101B-9397-08002B2CF9AE}" pid="19" name="Sensitivity">
    <vt:lpwstr>Atos For Internal Use Atos For Internal Use - All Employees</vt:lpwstr>
  </property>
</Properties>
</file>